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15" r:id="rId2"/>
  </p:sldMasterIdLst>
  <p:notesMasterIdLst>
    <p:notesMasterId r:id="rId30"/>
  </p:notesMasterIdLst>
  <p:handoutMasterIdLst>
    <p:handoutMasterId r:id="rId31"/>
  </p:handoutMasterIdLst>
  <p:sldIdLst>
    <p:sldId id="306" r:id="rId3"/>
    <p:sldId id="286" r:id="rId4"/>
    <p:sldId id="273" r:id="rId5"/>
    <p:sldId id="297" r:id="rId6"/>
    <p:sldId id="314" r:id="rId7"/>
    <p:sldId id="315" r:id="rId8"/>
    <p:sldId id="288" r:id="rId9"/>
    <p:sldId id="289" r:id="rId10"/>
    <p:sldId id="300" r:id="rId11"/>
    <p:sldId id="274" r:id="rId12"/>
    <p:sldId id="313" r:id="rId13"/>
    <p:sldId id="308" r:id="rId14"/>
    <p:sldId id="307" r:id="rId15"/>
    <p:sldId id="312" r:id="rId16"/>
    <p:sldId id="303" r:id="rId17"/>
    <p:sldId id="262" r:id="rId18"/>
    <p:sldId id="281" r:id="rId19"/>
    <p:sldId id="291" r:id="rId20"/>
    <p:sldId id="292" r:id="rId21"/>
    <p:sldId id="294" r:id="rId22"/>
    <p:sldId id="301" r:id="rId23"/>
    <p:sldId id="296" r:id="rId24"/>
    <p:sldId id="304" r:id="rId25"/>
    <p:sldId id="283" r:id="rId26"/>
    <p:sldId id="311" r:id="rId27"/>
    <p:sldId id="310" r:id="rId28"/>
    <p:sldId id="279" r:id="rId2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0421" autoAdjust="0"/>
  </p:normalViewPr>
  <p:slideViewPr>
    <p:cSldViewPr>
      <p:cViewPr varScale="1">
        <p:scale>
          <a:sx n="74" d="100"/>
          <a:sy n="74" d="100"/>
        </p:scale>
        <p:origin x="78" y="366"/>
      </p:cViewPr>
      <p:guideLst>
        <p:guide orient="horz" pos="2160"/>
        <p:guide pos="3839"/>
      </p:guideLst>
    </p:cSldViewPr>
  </p:slideViewPr>
  <p:outlineViewPr>
    <p:cViewPr>
      <p:scale>
        <a:sx n="33" d="100"/>
        <a:sy n="33" d="100"/>
      </p:scale>
      <p:origin x="0" y="-6882"/>
    </p:cViewPr>
  </p:outlin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6000" dirty="0" smtClean="0">
                <a:latin typeface="Agency FB" panose="020B0503020202020204" pitchFamily="34" charset="0"/>
              </a:rPr>
              <a:t>50%</a:t>
            </a:r>
            <a:endParaRPr lang="en-US" sz="6000" dirty="0">
              <a:latin typeface="Agency FB" panose="020B0503020202020204" pitchFamily="34" charset="0"/>
            </a:endParaRPr>
          </a:p>
        </c:rich>
      </c:tx>
      <c:layout>
        <c:manualLayout>
          <c:xMode val="edge"/>
          <c:yMode val="edge"/>
          <c:x val="0.40446515722972648"/>
          <c:y val="0.4930835465999959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DC8-414D-BE87-2999C03CC7A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DC8-414D-BE87-2999C03CC7A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DC8-414D-BE87-2999C03CC7A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DC8-414D-BE87-2999C03CC7A1}"/>
              </c:ext>
            </c:extLst>
          </c:dPt>
          <c:cat>
            <c:strRef>
              <c:f>Sheet1!$A$2:$A$5</c:f>
              <c:strCache>
                <c:ptCount val="3"/>
                <c:pt idx="0">
                  <c:v>1st Qtr</c:v>
                </c:pt>
                <c:pt idx="1">
                  <c:v>2nd Qtr</c:v>
                </c:pt>
                <c:pt idx="2">
                  <c:v>3rd Qtr</c:v>
                </c:pt>
              </c:strCache>
            </c:strRef>
          </c:cat>
          <c:val>
            <c:numRef>
              <c:f>Sheet1!$B$2:$B$5</c:f>
              <c:numCache>
                <c:formatCode>General</c:formatCode>
                <c:ptCount val="4"/>
                <c:pt idx="0">
                  <c:v>5.3</c:v>
                </c:pt>
                <c:pt idx="1">
                  <c:v>4.7</c:v>
                </c:pt>
              </c:numCache>
            </c:numRef>
          </c:val>
          <c:extLst xmlns:c16r2="http://schemas.microsoft.com/office/drawing/2015/06/chart">
            <c:ext xmlns:c16="http://schemas.microsoft.com/office/drawing/2014/chart" uri="{C3380CC4-5D6E-409C-BE32-E72D297353CC}">
              <c16:uniqueId val="{00000008-9DC8-414D-BE87-2999C03CC7A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5/16/2016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5/16/2016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bi.nlm.nih.gov/books/NBK9924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10</a:t>
            </a:fld>
            <a:endParaRPr lang="en-US"/>
          </a:p>
        </p:txBody>
      </p:sp>
    </p:spTree>
    <p:extLst>
      <p:ext uri="{BB962C8B-B14F-4D97-AF65-F5344CB8AC3E}">
        <p14:creationId xmlns:p14="http://schemas.microsoft.com/office/powerpoint/2010/main" val="20567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27</a:t>
            </a:fld>
            <a:endParaRPr lang="en-US"/>
          </a:p>
        </p:txBody>
      </p:sp>
    </p:spTree>
    <p:extLst>
      <p:ext uri="{BB962C8B-B14F-4D97-AF65-F5344CB8AC3E}">
        <p14:creationId xmlns:p14="http://schemas.microsoft.com/office/powerpoint/2010/main" val="415297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11</a:t>
            </a:fld>
            <a:endParaRPr lang="en-US"/>
          </a:p>
        </p:txBody>
      </p:sp>
    </p:spTree>
    <p:extLst>
      <p:ext uri="{BB962C8B-B14F-4D97-AF65-F5344CB8AC3E}">
        <p14:creationId xmlns:p14="http://schemas.microsoft.com/office/powerpoint/2010/main" val="185918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2"/>
                </a:solidFill>
                <a:effectLst/>
                <a:latin typeface="+mn-lt"/>
                <a:ea typeface="+mn-ea"/>
                <a:cs typeface="+mn-cs"/>
              </a:rPr>
              <a:t>Thomasine—well</a:t>
            </a:r>
            <a:r>
              <a:rPr lang="en-US" sz="1200" b="0" i="0" kern="1200" baseline="0" dirty="0" smtClean="0">
                <a:solidFill>
                  <a:schemeClr val="tx2"/>
                </a:solidFill>
                <a:effectLst/>
                <a:latin typeface="+mn-lt"/>
                <a:ea typeface="+mn-ea"/>
                <a:cs typeface="+mn-cs"/>
              </a:rPr>
              <a:t> versed in generational trauma</a:t>
            </a:r>
            <a:endParaRPr lang="en-US" sz="1200" b="0" i="0" kern="1200" dirty="0" smtClean="0">
              <a:solidFill>
                <a:schemeClr val="tx2"/>
              </a:solidFill>
              <a:effectLst/>
              <a:latin typeface="+mn-lt"/>
              <a:ea typeface="+mn-ea"/>
              <a:cs typeface="+mn-cs"/>
            </a:endParaRPr>
          </a:p>
          <a:p>
            <a:endParaRPr lang="en-US" sz="1200" b="0" i="0" kern="1200" dirty="0" smtClean="0">
              <a:solidFill>
                <a:schemeClr val="tx2"/>
              </a:solidFill>
              <a:effectLst/>
              <a:latin typeface="+mn-lt"/>
              <a:ea typeface="+mn-ea"/>
              <a:cs typeface="+mn-cs"/>
            </a:endParaRPr>
          </a:p>
          <a:p>
            <a:r>
              <a:rPr lang="en-US" sz="1200" b="0" i="0" kern="1200" dirty="0" smtClean="0">
                <a:solidFill>
                  <a:schemeClr val="tx2"/>
                </a:solidFill>
                <a:effectLst/>
                <a:latin typeface="+mn-lt"/>
                <a:ea typeface="+mn-ea"/>
                <a:cs typeface="+mn-cs"/>
              </a:rPr>
              <a:t>In 2009-2012, 56.2 percent of American Indian 8</a:t>
            </a:r>
            <a:r>
              <a:rPr lang="en-US" sz="1200" b="0" i="0" kern="1200" baseline="30000" dirty="0" smtClean="0">
                <a:solidFill>
                  <a:schemeClr val="tx2"/>
                </a:solidFill>
                <a:effectLst/>
                <a:latin typeface="+mn-lt"/>
                <a:ea typeface="+mn-ea"/>
                <a:cs typeface="+mn-cs"/>
              </a:rPr>
              <a:t>th</a:t>
            </a:r>
            <a:r>
              <a:rPr lang="en-US" sz="1200" b="0" i="0" kern="1200" dirty="0" smtClean="0">
                <a:solidFill>
                  <a:schemeClr val="tx2"/>
                </a:solidFill>
                <a:effectLst/>
                <a:latin typeface="+mn-lt"/>
                <a:ea typeface="+mn-ea"/>
                <a:cs typeface="+mn-cs"/>
              </a:rPr>
              <a:t> graders and 61.4 percent of those in 10</a:t>
            </a:r>
            <a:r>
              <a:rPr lang="en-US" sz="1200" b="0" i="0" kern="1200" baseline="30000" dirty="0" smtClean="0">
                <a:solidFill>
                  <a:schemeClr val="tx2"/>
                </a:solidFill>
                <a:effectLst/>
                <a:latin typeface="+mn-lt"/>
                <a:ea typeface="+mn-ea"/>
                <a:cs typeface="+mn-cs"/>
              </a:rPr>
              <a:t>th</a:t>
            </a:r>
            <a:r>
              <a:rPr lang="en-US" sz="1200" b="0" i="0" kern="1200" dirty="0" smtClean="0">
                <a:solidFill>
                  <a:schemeClr val="tx2"/>
                </a:solidFill>
                <a:effectLst/>
                <a:latin typeface="+mn-lt"/>
                <a:ea typeface="+mn-ea"/>
                <a:cs typeface="+mn-cs"/>
              </a:rPr>
              <a:t> grade had used marijuana, compared to 16.4 percent of 8</a:t>
            </a:r>
            <a:r>
              <a:rPr lang="en-US" sz="1200" b="0" i="0" kern="1200" baseline="30000" dirty="0" smtClean="0">
                <a:solidFill>
                  <a:schemeClr val="tx2"/>
                </a:solidFill>
                <a:effectLst/>
                <a:latin typeface="+mn-lt"/>
                <a:ea typeface="+mn-ea"/>
                <a:cs typeface="+mn-cs"/>
              </a:rPr>
              <a:t>th</a:t>
            </a:r>
            <a:r>
              <a:rPr lang="en-US" sz="1200" b="0" i="0" kern="1200" dirty="0" smtClean="0">
                <a:solidFill>
                  <a:schemeClr val="tx2"/>
                </a:solidFill>
                <a:effectLst/>
                <a:latin typeface="+mn-lt"/>
                <a:ea typeface="+mn-ea"/>
                <a:cs typeface="+mn-cs"/>
              </a:rPr>
              <a:t>graders and 33.4 percent of 10</a:t>
            </a:r>
            <a:r>
              <a:rPr lang="en-US" sz="1200" b="0" i="0" kern="1200" baseline="30000" dirty="0" smtClean="0">
                <a:solidFill>
                  <a:schemeClr val="tx2"/>
                </a:solidFill>
                <a:effectLst/>
                <a:latin typeface="+mn-lt"/>
                <a:ea typeface="+mn-ea"/>
                <a:cs typeface="+mn-cs"/>
              </a:rPr>
              <a:t>th</a:t>
            </a:r>
            <a:r>
              <a:rPr lang="en-US" sz="1200" b="0" i="0" kern="1200" dirty="0" smtClean="0">
                <a:solidFill>
                  <a:schemeClr val="tx2"/>
                </a:solidFill>
                <a:effectLst/>
                <a:latin typeface="+mn-lt"/>
                <a:ea typeface="+mn-ea"/>
                <a:cs typeface="+mn-cs"/>
              </a:rPr>
              <a:t> graders in the MTF survey.  American Indian students’ annual heroin and </a:t>
            </a:r>
            <a:r>
              <a:rPr lang="en-US" sz="1200" b="0" i="0" kern="1200" dirty="0" err="1" smtClean="0">
                <a:solidFill>
                  <a:schemeClr val="tx2"/>
                </a:solidFill>
                <a:effectLst/>
                <a:latin typeface="+mn-lt"/>
                <a:ea typeface="+mn-ea"/>
                <a:cs typeface="+mn-cs"/>
              </a:rPr>
              <a:t>Oxycontin</a:t>
            </a:r>
            <a:r>
              <a:rPr lang="en-US" sz="1200" b="0" i="0" kern="1200" dirty="0" smtClean="0">
                <a:solidFill>
                  <a:schemeClr val="tx2"/>
                </a:solidFill>
                <a:effectLst/>
                <a:latin typeface="+mn-lt"/>
                <a:ea typeface="+mn-ea"/>
                <a:cs typeface="+mn-cs"/>
              </a:rPr>
              <a:t> use was about two to three times higher than the national averages in those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2"/>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2"/>
                </a:solidFill>
                <a:effectLst/>
                <a:latin typeface="+mn-lt"/>
                <a:ea typeface="+mn-ea"/>
                <a:cs typeface="+mn-cs"/>
              </a:rPr>
              <a:t>High substance use in American Indian communities contributes to a range of social problems including violence, delinquency, and mortality from suicide or alcohol or other substance abuse. Thus these findings alert us to the urgency of implementing prevention programs in these communities. Moreover, given that American Indian youth are already using drugs and alcohol at high levels by the time they become teenagers, we clearly must do more to intervene at an earlier age. (NIDA Article: Substance Use in American Indian Youth Worse</a:t>
            </a:r>
            <a:r>
              <a:rPr lang="en-US" sz="1200" b="0" i="0" kern="1200" baseline="0" dirty="0" smtClean="0">
                <a:solidFill>
                  <a:schemeClr val="tx2"/>
                </a:solidFill>
                <a:effectLst/>
                <a:latin typeface="+mn-lt"/>
                <a:ea typeface="+mn-ea"/>
                <a:cs typeface="+mn-cs"/>
              </a:rPr>
              <a:t> Than We Thought</a:t>
            </a:r>
            <a:r>
              <a:rPr lang="en-US" sz="1200" b="0" i="0" kern="1200" dirty="0" smtClean="0">
                <a:solidFill>
                  <a:schemeClr val="tx2"/>
                </a:solidFill>
                <a:effectLst/>
                <a:latin typeface="+mn-lt"/>
                <a:ea typeface="+mn-ea"/>
                <a:cs typeface="+mn-cs"/>
              </a:rPr>
              <a:t>,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2"/>
              </a:solidFill>
              <a:effectLst/>
              <a:latin typeface="+mn-lt"/>
              <a:ea typeface="+mn-ea"/>
              <a:cs typeface="+mn-cs"/>
            </a:endParaRPr>
          </a:p>
          <a:p>
            <a:r>
              <a:rPr lang="en-US" dirty="0" smtClean="0"/>
              <a:t>https://www.drugabuse.gov/about-nida/noras-blog/2014/09/substance-use-in-american-indian-youth-worse-than-we-thought</a:t>
            </a:r>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12</a:t>
            </a:fld>
            <a:endParaRPr lang="en-US"/>
          </a:p>
        </p:txBody>
      </p:sp>
    </p:spTree>
    <p:extLst>
      <p:ext uri="{BB962C8B-B14F-4D97-AF65-F5344CB8AC3E}">
        <p14:creationId xmlns:p14="http://schemas.microsoft.com/office/powerpoint/2010/main" val="85961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70% of those who identify</a:t>
            </a:r>
            <a:r>
              <a:rPr lang="en-US" baseline="0" dirty="0" smtClean="0"/>
              <a:t> as Native do not live on reservations</a:t>
            </a:r>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13</a:t>
            </a:fld>
            <a:endParaRPr lang="en-US"/>
          </a:p>
        </p:txBody>
      </p:sp>
    </p:spTree>
    <p:extLst>
      <p:ext uri="{BB962C8B-B14F-4D97-AF65-F5344CB8AC3E}">
        <p14:creationId xmlns:p14="http://schemas.microsoft.com/office/powerpoint/2010/main" val="375411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organization Teddy works for now, the Center for Native American Youth, is responsible for this report. You may refer to him to speak to it more or wait until the end when we get to resources.</a:t>
            </a:r>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14</a:t>
            </a:fld>
            <a:endParaRPr lang="en-US"/>
          </a:p>
        </p:txBody>
      </p:sp>
    </p:spTree>
    <p:extLst>
      <p:ext uri="{BB962C8B-B14F-4D97-AF65-F5344CB8AC3E}">
        <p14:creationId xmlns:p14="http://schemas.microsoft.com/office/powerpoint/2010/main" val="298535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15</a:t>
            </a:fld>
            <a:endParaRPr lang="en-US"/>
          </a:p>
        </p:txBody>
      </p:sp>
    </p:spTree>
    <p:extLst>
      <p:ext uri="{BB962C8B-B14F-4D97-AF65-F5344CB8AC3E}">
        <p14:creationId xmlns:p14="http://schemas.microsoft.com/office/powerpoint/2010/main" val="261560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joke we tell in our community…</a:t>
            </a:r>
          </a:p>
        </p:txBody>
      </p:sp>
      <p:sp>
        <p:nvSpPr>
          <p:cNvPr id="4" name="Slide Number Placeholder 3"/>
          <p:cNvSpPr>
            <a:spLocks noGrp="1"/>
          </p:cNvSpPr>
          <p:nvPr>
            <p:ph type="sldNum" sz="quarter" idx="10"/>
          </p:nvPr>
        </p:nvSpPr>
        <p:spPr/>
        <p:txBody>
          <a:bodyPr/>
          <a:lstStyle/>
          <a:p>
            <a:fld id="{3A2CC701-D80A-463B-8415-A85485312088}" type="slidenum">
              <a:rPr lang="en-US" smtClean="0"/>
              <a:t>16</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2"/>
                </a:solidFill>
                <a:effectLst/>
                <a:latin typeface="+mn-lt"/>
                <a:ea typeface="+mn-ea"/>
                <a:cs typeface="+mn-cs"/>
              </a:rPr>
              <a:t>Other analyses of NSDUH data (2002–2003 to 2007–2008) showed that American Indian/Alaskan Native youth have experienced especially sharp declines in current cigarette smoking in recent years, which suggests that some progress has been achieved in reducing disparities in cigarette smoking in this racial/ethnic group (</a:t>
            </a:r>
            <a:r>
              <a:rPr lang="en-US" sz="1200" b="0" i="0" kern="1200" dirty="0" smtClean="0">
                <a:solidFill>
                  <a:schemeClr val="tx2"/>
                </a:solidFill>
                <a:effectLst/>
                <a:latin typeface="+mn-lt"/>
                <a:ea typeface="+mn-ea"/>
                <a:cs typeface="+mn-cs"/>
                <a:hlinkClick r:id="rId3"/>
              </a:rPr>
              <a:t>Garrett et al. 2011</a:t>
            </a:r>
            <a:r>
              <a:rPr lang="en-US" sz="1200" b="0" i="0" kern="1200" dirty="0" smtClean="0">
                <a:solidFill>
                  <a:schemeClr val="tx2"/>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2"/>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2"/>
                </a:solidFill>
                <a:effectLst/>
                <a:latin typeface="+mn-lt"/>
                <a:ea typeface="+mn-ea"/>
                <a:cs typeface="+mn-cs"/>
              </a:rPr>
              <a:t>Thomasine--Educating in the clinical setting</a:t>
            </a:r>
            <a:endParaRPr lang="en-US"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17</a:t>
            </a:fld>
            <a:endParaRPr lang="en-US"/>
          </a:p>
        </p:txBody>
      </p:sp>
    </p:spTree>
    <p:extLst>
      <p:ext uri="{BB962C8B-B14F-4D97-AF65-F5344CB8AC3E}">
        <p14:creationId xmlns:p14="http://schemas.microsoft.com/office/powerpoint/2010/main" val="86644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 for Native Youth</a:t>
            </a:r>
          </a:p>
          <a:p>
            <a:pPr marL="228600" indent="-228600">
              <a:buAutoNum type="arabicPeriod"/>
            </a:pPr>
            <a:r>
              <a:rPr lang="en-US" dirty="0" smtClean="0"/>
              <a:t>Voice</a:t>
            </a:r>
            <a:r>
              <a:rPr lang="en-US" baseline="0" dirty="0" smtClean="0"/>
              <a:t>s of Youth Report</a:t>
            </a:r>
          </a:p>
          <a:p>
            <a:pPr marL="228600" indent="-228600">
              <a:buAutoNum type="arabicPeriod"/>
            </a:pPr>
            <a:r>
              <a:rPr lang="en-US" baseline="0" dirty="0" smtClean="0"/>
              <a:t>Native Youth 101</a:t>
            </a:r>
          </a:p>
          <a:p>
            <a:pPr marL="228600" indent="-228600">
              <a:buAutoNum type="arabicPeriod"/>
            </a:pPr>
            <a:r>
              <a:rPr lang="en-US" baseline="0" dirty="0" smtClean="0"/>
              <a:t>Fast Facts</a:t>
            </a:r>
          </a:p>
          <a:p>
            <a:pPr marL="0" indent="0">
              <a:buNone/>
            </a:pPr>
            <a:endParaRPr lang="en-US" baseline="0" smtClean="0"/>
          </a:p>
          <a:p>
            <a:pPr marL="0" inden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25</a:t>
            </a:fld>
            <a:endParaRPr lang="en-US"/>
          </a:p>
        </p:txBody>
      </p:sp>
    </p:spTree>
    <p:extLst>
      <p:ext uri="{BB962C8B-B14F-4D97-AF65-F5344CB8AC3E}">
        <p14:creationId xmlns:p14="http://schemas.microsoft.com/office/powerpoint/2010/main" val="93436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88825"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081" y="4960137"/>
            <a:ext cx="7770376" cy="1463040"/>
          </a:xfrm>
        </p:spPr>
        <p:txBody>
          <a:bodyPr anchor="ctr">
            <a:normAutofit/>
          </a:bodyPr>
          <a:lstStyle>
            <a:lvl1pPr algn="r">
              <a:defRPr sz="4999"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08357" y="4960137"/>
            <a:ext cx="3199567" cy="1463040"/>
          </a:xfrm>
        </p:spPr>
        <p:txBody>
          <a:bodyPr lIns="91440" rIns="91440" anchor="ctr">
            <a:normAutofit/>
          </a:bodyPr>
          <a:lstStyle>
            <a:lvl1pPr marL="0" indent="0" algn="l">
              <a:lnSpc>
                <a:spcPct val="100000"/>
              </a:lnSpc>
              <a:spcBef>
                <a:spcPts val="0"/>
              </a:spcBef>
              <a:buNone/>
              <a:defRPr sz="1799">
                <a:solidFill>
                  <a:schemeClr val="tx1">
                    <a:lumMod val="95000"/>
                    <a:lumOff val="5000"/>
                  </a:schemeClr>
                </a:solidFill>
              </a:defRPr>
            </a:lvl1pPr>
            <a:lvl2pPr marL="457063" indent="0" algn="ctr">
              <a:buNone/>
              <a:defRPr sz="1799"/>
            </a:lvl2pPr>
            <a:lvl3pPr marL="914126" indent="0" algn="ctr">
              <a:buNone/>
              <a:defRPr sz="1799"/>
            </a:lvl3pPr>
            <a:lvl4pPr marL="1371189" indent="0" algn="ctr">
              <a:buNone/>
              <a:defRPr sz="1799"/>
            </a:lvl4pPr>
            <a:lvl5pPr marL="1828251" indent="0" algn="ctr">
              <a:buNone/>
              <a:defRPr sz="1799"/>
            </a:lvl5pPr>
            <a:lvl6pPr marL="2285314" indent="0" algn="ctr">
              <a:buNone/>
              <a:defRPr sz="1799"/>
            </a:lvl6pPr>
            <a:lvl7pPr marL="2742377" indent="0" algn="ctr">
              <a:buNone/>
              <a:defRPr sz="1799"/>
            </a:lvl7pPr>
            <a:lvl8pPr marL="3199440" indent="0" algn="ctr">
              <a:buNone/>
              <a:defRPr sz="1799"/>
            </a:lvl8pPr>
            <a:lvl9pPr marL="3656503" indent="0" algn="ctr">
              <a:buNone/>
              <a:defRPr sz="17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DBAE847-4E33-400C-841B-6519156C9541}" type="datetime1">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flipV="1">
            <a:off x="8384659"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7EFA7-779C-41D3-BDDB-B0E374CE2095}" type="datetime1">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9299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762000"/>
            <a:ext cx="262821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343" y="762000"/>
            <a:ext cx="7579926"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1F106-CDE1-4AE9-8662-D234EE0FE19B}" type="datetime1">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7" name="Straight Connector 6"/>
          <p:cNvCxnSpPr/>
          <p:nvPr/>
        </p:nvCxnSpPr>
        <p:spPr>
          <a:xfrm rot="5400000" flipV="1">
            <a:off x="10055781" y="59382"/>
            <a:ext cx="0" cy="9141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7F5279-7479-4F74-9083-3D678FFBBF56}" type="datetime1">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9692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88825"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88825"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4960137"/>
            <a:ext cx="7770376" cy="1463040"/>
          </a:xfrm>
        </p:spPr>
        <p:txBody>
          <a:bodyPr anchor="ctr">
            <a:normAutofit/>
          </a:bodyPr>
          <a:lstStyle>
            <a:lvl1pPr algn="r">
              <a:defRPr sz="4999"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08357" y="4960137"/>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345F4-4AFC-45B1-B235-A5D3D3CF875D}" type="datetime1">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flipV="1">
            <a:off x="8384659"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46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3861" y="585216"/>
            <a:ext cx="9717541"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3860" y="2286000"/>
            <a:ext cx="4753642"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7760" y="2286000"/>
            <a:ext cx="4753642"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3395B-5EC9-4DBE-8CB6-17A287BAF99F}" type="datetime1">
              <a:rPr lang="en-US" smtClean="0"/>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50383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3861" y="2179636"/>
            <a:ext cx="4753642" cy="822960"/>
          </a:xfrm>
        </p:spPr>
        <p:txBody>
          <a:bodyPr lIns="137160" rIns="137160" anchor="ctr">
            <a:normAutofit/>
          </a:bodyPr>
          <a:lstStyle>
            <a:lvl1pPr marL="0" indent="0">
              <a:spcBef>
                <a:spcPts val="0"/>
              </a:spcBef>
              <a:spcAft>
                <a:spcPts val="0"/>
              </a:spcAft>
              <a:buNone/>
              <a:defRPr sz="2299" b="0" cap="none" baseline="0">
                <a:solidFill>
                  <a:schemeClr val="accent1"/>
                </a:solidFill>
                <a:latin typeface="+mn-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3861" y="2967788"/>
            <a:ext cx="4753642"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8" y="2179636"/>
            <a:ext cx="4753642" cy="822960"/>
          </a:xfrm>
        </p:spPr>
        <p:txBody>
          <a:bodyPr lIns="137160" rIns="137160" anchor="ctr">
            <a:normAutofit/>
          </a:bodyPr>
          <a:lstStyle>
            <a:lvl1pPr marL="0" indent="0">
              <a:spcBef>
                <a:spcPts val="0"/>
              </a:spcBef>
              <a:spcAft>
                <a:spcPts val="0"/>
              </a:spcAft>
              <a:buNone/>
              <a:defRPr lang="en-US" sz="2299" b="0" kern="1200" cap="none" baseline="0" dirty="0">
                <a:solidFill>
                  <a:schemeClr val="accent1"/>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799"/>
              </a:spcBef>
              <a:buNone/>
            </a:pPr>
            <a:r>
              <a:rPr lang="en-US" smtClean="0"/>
              <a:t>Click to edit Master text styles</a:t>
            </a:r>
          </a:p>
        </p:txBody>
      </p:sp>
      <p:sp>
        <p:nvSpPr>
          <p:cNvPr id="6" name="Content Placeholder 5"/>
          <p:cNvSpPr>
            <a:spLocks noGrp="1"/>
          </p:cNvSpPr>
          <p:nvPr>
            <p:ph sz="quarter" idx="4"/>
          </p:nvPr>
        </p:nvSpPr>
        <p:spPr>
          <a:xfrm>
            <a:off x="5989328" y="2967788"/>
            <a:ext cx="4753642"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C96218-1763-419C-8467-C18831B500B3}" type="datetime1">
              <a:rPr lang="en-US" smtClean="0"/>
              <a:t>5/16/2016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8485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3B9DDE-5FF0-4A5E-A464-42BE893FF8A9}" type="datetime1">
              <a:rPr lang="en-US" smtClean="0"/>
              <a:t>5/16/2016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9761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6582-6BDE-4610-9B95-C7FA7CB4D20C}" type="datetime1">
              <a:rPr lang="en-US" smtClean="0"/>
              <a:t>5/16/2016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41511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3861" y="471509"/>
            <a:ext cx="4387977" cy="1737360"/>
          </a:xfrm>
        </p:spPr>
        <p:txBody>
          <a:bodyPr>
            <a:noAutofit/>
          </a:bodyPr>
          <a:lstStyle>
            <a:lvl1pPr>
              <a:lnSpc>
                <a:spcPct val="80000"/>
              </a:lnSpc>
              <a:defRPr sz="3999"/>
            </a:lvl1pPr>
          </a:lstStyle>
          <a:p>
            <a:r>
              <a:rPr lang="en-US" smtClean="0"/>
              <a:t>Click to edit Master title style</a:t>
            </a:r>
            <a:endParaRPr lang="en-US" dirty="0"/>
          </a:p>
        </p:txBody>
      </p:sp>
      <p:sp>
        <p:nvSpPr>
          <p:cNvPr id="3" name="Content Placeholder 2"/>
          <p:cNvSpPr>
            <a:spLocks noGrp="1"/>
          </p:cNvSpPr>
          <p:nvPr>
            <p:ph idx="1"/>
          </p:nvPr>
        </p:nvSpPr>
        <p:spPr>
          <a:xfrm>
            <a:off x="5713512" y="822960"/>
            <a:ext cx="5676945" cy="5184648"/>
          </a:xfrm>
        </p:spPr>
        <p:txBody>
          <a:bodyPr/>
          <a:lstStyle>
            <a:lvl1pPr>
              <a:defRPr sz="2399"/>
            </a:lvl1pPr>
            <a:lvl2pPr>
              <a:defRPr sz="19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3861" y="2257506"/>
            <a:ext cx="4387977" cy="3762294"/>
          </a:xfrm>
        </p:spPr>
        <p:txBody>
          <a:bodyPr lIns="91440" rIns="91440">
            <a:normAutofit/>
          </a:bodyPr>
          <a:lstStyle>
            <a:lvl1pPr marL="0" indent="0">
              <a:lnSpc>
                <a:spcPct val="108000"/>
              </a:lnSpc>
              <a:spcBef>
                <a:spcPts val="6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ACA56E-E29E-46EC-A9A0-4806FF5CC58D}" type="datetime1">
              <a:rPr lang="en-US" smtClean="0"/>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2018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081" y="4960138"/>
            <a:ext cx="7770376" cy="1463040"/>
          </a:xfrm>
        </p:spPr>
        <p:txBody>
          <a:bodyPr anchor="ctr">
            <a:normAutofit/>
          </a:bodyPr>
          <a:lstStyle>
            <a:lvl1pPr algn="r">
              <a:defRPr sz="4999"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5778" cy="4572000"/>
          </a:xfrm>
          <a:solidFill>
            <a:schemeClr val="accent1">
              <a:lumMod val="60000"/>
              <a:lumOff val="40000"/>
            </a:schemeClr>
          </a:solidFill>
        </p:spPr>
        <p:txBody>
          <a:bodyPr lIns="457200" tIns="365760" rIns="45720" bIns="4572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8608357" y="4960138"/>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1728AC-F6CB-4531-87B2-6FB4822AEC0C}" type="datetime1">
              <a:rPr lang="en-US" smtClean="0"/>
              <a:t>5/16/2016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flipV="1">
            <a:off x="8384659"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45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3861" y="585216"/>
            <a:ext cx="9717541"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3862" y="2286000"/>
            <a:ext cx="9717542"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3863" y="6470704"/>
            <a:ext cx="215358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EAB75A6-E077-4758-BAA2-E91C7816EC7F}" type="datetime1">
              <a:rPr lang="en-US" smtClean="0"/>
              <a:t>5/16/2016</a:t>
            </a:fld>
            <a:endParaRPr lang="en-US"/>
          </a:p>
        </p:txBody>
      </p:sp>
      <p:sp>
        <p:nvSpPr>
          <p:cNvPr id="5" name="Footer Placeholder 4"/>
          <p:cNvSpPr>
            <a:spLocks noGrp="1"/>
          </p:cNvSpPr>
          <p:nvPr>
            <p:ph type="ftr" sz="quarter" idx="3"/>
          </p:nvPr>
        </p:nvSpPr>
        <p:spPr>
          <a:xfrm>
            <a:off x="4841671" y="6470704"/>
            <a:ext cx="5899922"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4511" y="6470704"/>
            <a:ext cx="97341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93B167E-EA96-4147-81DE-549160052C22}" type="slidenum">
              <a:rPr lang="en-US" smtClean="0"/>
              <a:t>‹#›</a:t>
            </a:fld>
            <a:endParaRPr lang="en-US"/>
          </a:p>
        </p:txBody>
      </p:sp>
      <p:cxnSp>
        <p:nvCxnSpPr>
          <p:cNvPr id="7" name="Straight Connector 6"/>
          <p:cNvCxnSpPr/>
          <p:nvPr/>
        </p:nvCxnSpPr>
        <p:spPr>
          <a:xfrm flipV="1">
            <a:off x="761802"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18238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126" rtl="0" eaLnBrk="1" latinLnBrk="0" hangingPunct="1">
        <a:lnSpc>
          <a:spcPct val="80000"/>
        </a:lnSpc>
        <a:spcBef>
          <a:spcPct val="0"/>
        </a:spcBef>
        <a:buNone/>
        <a:defRPr sz="4999" kern="1200" cap="all" spc="100" baseline="0">
          <a:solidFill>
            <a:schemeClr val="tx1">
              <a:lumMod val="95000"/>
              <a:lumOff val="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cadca.org/youthengagem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isolnosky@cadca.org" TargetMode="External"/><Relationship Id="rId2" Type="http://schemas.openxmlformats.org/officeDocument/2006/relationships/hyperlink" Target="http://www.cadca.org/youthengagement"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www.cnay.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mailto:cnayinfo@aspeninstitute.org" TargetMode="External"/><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hyperlink" Target="https://www.facebook.com/MvskokeYout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812" y="4691845"/>
            <a:ext cx="8458200" cy="2023223"/>
          </a:xfrm>
        </p:spPr>
        <p:txBody>
          <a:bodyPr>
            <a:noAutofit/>
          </a:bodyPr>
          <a:lstStyle/>
          <a:p>
            <a:pPr algn="l"/>
            <a:r>
              <a:rPr lang="en-US" sz="5000" dirty="0" smtClean="0">
                <a:solidFill>
                  <a:srgbClr val="C00000"/>
                </a:solidFill>
                <a:latin typeface="+mn-lt"/>
              </a:rPr>
              <a:t>Engaging Native Youth </a:t>
            </a:r>
            <a:br>
              <a:rPr lang="en-US" sz="5000" dirty="0" smtClean="0">
                <a:solidFill>
                  <a:srgbClr val="C00000"/>
                </a:solidFill>
                <a:latin typeface="+mn-lt"/>
              </a:rPr>
            </a:br>
            <a:r>
              <a:rPr lang="en-US" sz="5000" dirty="0" smtClean="0">
                <a:solidFill>
                  <a:srgbClr val="C00000"/>
                </a:solidFill>
                <a:latin typeface="+mn-lt"/>
              </a:rPr>
              <a:t>in Prevention</a:t>
            </a:r>
            <a:endParaRPr lang="en-US" sz="5000" dirty="0">
              <a:solidFill>
                <a:srgbClr val="C00000"/>
              </a:solidFill>
              <a:latin typeface="+mn-lt"/>
            </a:endParaRPr>
          </a:p>
        </p:txBody>
      </p:sp>
      <p:sp>
        <p:nvSpPr>
          <p:cNvPr id="4" name="Subtitle 2"/>
          <p:cNvSpPr>
            <a:spLocks noGrp="1"/>
          </p:cNvSpPr>
          <p:nvPr>
            <p:ph type="subTitle" idx="1"/>
          </p:nvPr>
        </p:nvSpPr>
        <p:spPr>
          <a:xfrm>
            <a:off x="8609012" y="5240482"/>
            <a:ext cx="3229399" cy="925950"/>
          </a:xfrm>
        </p:spPr>
        <p:txBody>
          <a:bodyPr anchor="t">
            <a:normAutofit fontScale="85000" lnSpcReduction="20000"/>
          </a:bodyPr>
          <a:lstStyle/>
          <a:p>
            <a:pPr algn="ctr"/>
            <a:r>
              <a:rPr lang="en-US" sz="1800" dirty="0" smtClean="0">
                <a:solidFill>
                  <a:schemeClr val="bg1">
                    <a:lumMod val="50000"/>
                  </a:schemeClr>
                </a:solidFill>
                <a:latin typeface="Agency FB" panose="020B0503020202020204" pitchFamily="34" charset="0"/>
                <a:cs typeface="Angsana New" panose="02020603050405020304" pitchFamily="18" charset="-34"/>
              </a:rPr>
              <a:t>A webinar by Community Anti-Drug Coalitions of America (CADCA) in collaboration with the White House Office of National Drug Control Policy (ONDCP)</a:t>
            </a:r>
          </a:p>
          <a:p>
            <a:pPr algn="ctr"/>
            <a:endParaRPr lang="en-US" sz="1200" dirty="0">
              <a:solidFill>
                <a:schemeClr val="bg1">
                  <a:lumMod val="50000"/>
                </a:schemeClr>
              </a:solidFill>
              <a:latin typeface="Agency FB" panose="020B0503020202020204" pitchFamily="34" charset="0"/>
              <a:cs typeface="Angsana New" panose="02020603050405020304" pitchFamily="18" charset="-34"/>
            </a:endParaRPr>
          </a:p>
        </p:txBody>
      </p:sp>
      <p:pic>
        <p:nvPicPr>
          <p:cNvPr id="5" name="Picture 4"/>
          <p:cNvPicPr>
            <a:picLocks noChangeAspect="1"/>
          </p:cNvPicPr>
          <p:nvPr/>
        </p:nvPicPr>
        <p:blipFill>
          <a:blip r:embed="rId2"/>
          <a:stretch>
            <a:fillRect/>
          </a:stretch>
        </p:blipFill>
        <p:spPr>
          <a:xfrm>
            <a:off x="8959426" y="6197605"/>
            <a:ext cx="2743438" cy="451143"/>
          </a:xfrm>
          <a:prstGeom prst="rect">
            <a:avLst/>
          </a:prstGeom>
        </p:spPr>
      </p:pic>
    </p:spTree>
    <p:extLst>
      <p:ext uri="{BB962C8B-B14F-4D97-AF65-F5344CB8AC3E}">
        <p14:creationId xmlns:p14="http://schemas.microsoft.com/office/powerpoint/2010/main" val="358526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Monitoring the data</a:t>
            </a:r>
            <a:endParaRPr lang="en-US" sz="7200" dirty="0">
              <a:solidFill>
                <a:srgbClr val="C00000"/>
              </a:solidFill>
              <a:latin typeface="Agency FB" panose="020B0503020202020204" pitchFamily="34" charset="0"/>
            </a:endParaRPr>
          </a:p>
        </p:txBody>
      </p:sp>
      <p:sp>
        <p:nvSpPr>
          <p:cNvPr id="3" name="Content Placeholder 2"/>
          <p:cNvSpPr>
            <a:spLocks noGrp="1"/>
          </p:cNvSpPr>
          <p:nvPr>
            <p:ph sz="half" idx="1"/>
          </p:nvPr>
        </p:nvSpPr>
        <p:spPr>
          <a:xfrm>
            <a:off x="6704012" y="2296391"/>
            <a:ext cx="4633836" cy="3181350"/>
          </a:xfrm>
        </p:spPr>
        <p:txBody>
          <a:bodyPr>
            <a:noAutofit/>
          </a:bodyPr>
          <a:lstStyle/>
          <a:p>
            <a:pPr algn="ctr"/>
            <a:r>
              <a:rPr lang="en-US" sz="2400" dirty="0">
                <a:solidFill>
                  <a:schemeClr val="accent2"/>
                </a:solidFill>
                <a:cs typeface="Angsana New" panose="02020603050405020304" pitchFamily="18" charset="-34"/>
              </a:rPr>
              <a:t>Without as many ways to </a:t>
            </a:r>
            <a:r>
              <a:rPr lang="en-US" sz="2400" dirty="0" smtClean="0">
                <a:solidFill>
                  <a:schemeClr val="accent2"/>
                </a:solidFill>
                <a:cs typeface="Angsana New" panose="02020603050405020304" pitchFamily="18" charset="-34"/>
              </a:rPr>
              <a:t>occupy themselves </a:t>
            </a:r>
            <a:r>
              <a:rPr lang="en-US" sz="2400" dirty="0">
                <a:solidFill>
                  <a:schemeClr val="accent2"/>
                </a:solidFill>
                <a:cs typeface="Angsana New" panose="02020603050405020304" pitchFamily="18" charset="-34"/>
              </a:rPr>
              <a:t>on Indian Country </a:t>
            </a:r>
            <a:r>
              <a:rPr lang="en-US" sz="2400" dirty="0" smtClean="0">
                <a:solidFill>
                  <a:schemeClr val="accent2"/>
                </a:solidFill>
                <a:cs typeface="Angsana New" panose="02020603050405020304" pitchFamily="18" charset="-34"/>
              </a:rPr>
              <a:t>or in </a:t>
            </a:r>
            <a:r>
              <a:rPr lang="en-US" sz="2400" dirty="0">
                <a:solidFill>
                  <a:schemeClr val="accent2"/>
                </a:solidFill>
                <a:cs typeface="Angsana New" panose="02020603050405020304" pitchFamily="18" charset="-34"/>
              </a:rPr>
              <a:t>their communities, </a:t>
            </a:r>
            <a:r>
              <a:rPr lang="en-US" sz="2400" dirty="0" smtClean="0">
                <a:solidFill>
                  <a:schemeClr val="accent2"/>
                </a:solidFill>
                <a:cs typeface="Angsana New" panose="02020603050405020304" pitchFamily="18" charset="-34"/>
              </a:rPr>
              <a:t>native youth </a:t>
            </a:r>
            <a:r>
              <a:rPr lang="en-US" sz="2400" dirty="0">
                <a:solidFill>
                  <a:schemeClr val="accent2"/>
                </a:solidFill>
                <a:cs typeface="Angsana New" panose="02020603050405020304" pitchFamily="18" charset="-34"/>
              </a:rPr>
              <a:t>are more likely to </a:t>
            </a:r>
            <a:r>
              <a:rPr lang="en-US" sz="2400" dirty="0" smtClean="0">
                <a:solidFill>
                  <a:schemeClr val="accent2"/>
                </a:solidFill>
                <a:cs typeface="Angsana New" panose="02020603050405020304" pitchFamily="18" charset="-34"/>
              </a:rPr>
              <a:t>become involved with </a:t>
            </a:r>
            <a:r>
              <a:rPr lang="en-US" sz="2400" dirty="0">
                <a:solidFill>
                  <a:schemeClr val="accent2"/>
                </a:solidFill>
                <a:cs typeface="Angsana New" panose="02020603050405020304" pitchFamily="18" charset="-34"/>
              </a:rPr>
              <a:t>drugs </a:t>
            </a:r>
            <a:r>
              <a:rPr lang="en-US" sz="2400" dirty="0" smtClean="0">
                <a:solidFill>
                  <a:schemeClr val="accent2"/>
                </a:solidFill>
                <a:cs typeface="Angsana New" panose="02020603050405020304" pitchFamily="18" charset="-34"/>
              </a:rPr>
              <a:t>and alcohol </a:t>
            </a:r>
            <a:r>
              <a:rPr lang="en-US" sz="2400" dirty="0">
                <a:solidFill>
                  <a:schemeClr val="accent2"/>
                </a:solidFill>
                <a:cs typeface="Angsana New" panose="02020603050405020304" pitchFamily="18" charset="-34"/>
              </a:rPr>
              <a:t>out of </a:t>
            </a:r>
            <a:r>
              <a:rPr lang="en-US" sz="2400" dirty="0" smtClean="0">
                <a:solidFill>
                  <a:schemeClr val="accent2"/>
                </a:solidFill>
                <a:cs typeface="Angsana New" panose="02020603050405020304" pitchFamily="18" charset="-34"/>
              </a:rPr>
              <a:t>peer pressure and easy access. </a:t>
            </a:r>
          </a:p>
          <a:p>
            <a:pPr algn="ctr"/>
            <a:r>
              <a:rPr lang="en-US" sz="2400" dirty="0" smtClean="0">
                <a:solidFill>
                  <a:schemeClr val="accent2"/>
                </a:solidFill>
                <a:cs typeface="Angsana New" panose="02020603050405020304" pitchFamily="18" charset="-34"/>
              </a:rPr>
              <a:t>Access to alcohol </a:t>
            </a:r>
            <a:r>
              <a:rPr lang="en-US" sz="2400" dirty="0">
                <a:solidFill>
                  <a:schemeClr val="accent2"/>
                </a:solidFill>
                <a:cs typeface="Angsana New" panose="02020603050405020304" pitchFamily="18" charset="-34"/>
              </a:rPr>
              <a:t>may be easier for </a:t>
            </a:r>
            <a:r>
              <a:rPr lang="en-US" sz="2400" dirty="0" smtClean="0">
                <a:solidFill>
                  <a:schemeClr val="accent2"/>
                </a:solidFill>
                <a:cs typeface="Angsana New" panose="02020603050405020304" pitchFamily="18" charset="-34"/>
              </a:rPr>
              <a:t>native youth </a:t>
            </a:r>
            <a:r>
              <a:rPr lang="en-US" sz="2400" dirty="0">
                <a:solidFill>
                  <a:schemeClr val="accent2"/>
                </a:solidFill>
                <a:cs typeface="Angsana New" panose="02020603050405020304" pitchFamily="18" charset="-34"/>
              </a:rPr>
              <a:t>to find than </a:t>
            </a:r>
            <a:r>
              <a:rPr lang="en-US" sz="2400" dirty="0" smtClean="0">
                <a:solidFill>
                  <a:schemeClr val="accent2"/>
                </a:solidFill>
                <a:cs typeface="Angsana New" panose="02020603050405020304" pitchFamily="18" charset="-34"/>
              </a:rPr>
              <a:t>after-school activities.</a:t>
            </a:r>
          </a:p>
          <a:p>
            <a:pPr algn="ctr"/>
            <a:r>
              <a:rPr lang="en-US" sz="1600" dirty="0" smtClean="0">
                <a:solidFill>
                  <a:schemeClr val="accent2"/>
                </a:solidFill>
                <a:cs typeface="Angsana New" panose="02020603050405020304" pitchFamily="18" charset="-34"/>
              </a:rPr>
              <a:t>(Center for Native American Youth at the Aspen Institute Voices of Youth Report, 2014)</a:t>
            </a:r>
            <a:endParaRPr lang="en-US" sz="1600" dirty="0" smtClean="0">
              <a:cs typeface="Angsana New" panose="02020603050405020304" pitchFamily="18" charset="-3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10" name="Picture 9"/>
          <p:cNvPicPr>
            <a:picLocks noChangeAspect="1"/>
          </p:cNvPicPr>
          <p:nvPr/>
        </p:nvPicPr>
        <p:blipFill>
          <a:blip r:embed="rId4"/>
          <a:stretch>
            <a:fillRect/>
          </a:stretch>
        </p:blipFill>
        <p:spPr>
          <a:xfrm>
            <a:off x="1023861" y="2305050"/>
            <a:ext cx="5451003" cy="3200400"/>
          </a:xfrm>
          <a:prstGeom prst="rect">
            <a:avLst/>
          </a:prstGeom>
        </p:spPr>
      </p:pic>
    </p:spTree>
    <p:extLst>
      <p:ext uri="{BB962C8B-B14F-4D97-AF65-F5344CB8AC3E}">
        <p14:creationId xmlns:p14="http://schemas.microsoft.com/office/powerpoint/2010/main" val="32006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Monitoring the data</a:t>
            </a:r>
            <a:endParaRPr lang="en-US" sz="7200" dirty="0">
              <a:solidFill>
                <a:srgbClr val="C00000"/>
              </a:solidFill>
              <a:latin typeface="Agency FB" panose="020B0503020202020204" pitchFamily="34" charset="0"/>
            </a:endParaRPr>
          </a:p>
        </p:txBody>
      </p:sp>
      <p:sp>
        <p:nvSpPr>
          <p:cNvPr id="9" name="Content Placeholder 8"/>
          <p:cNvSpPr>
            <a:spLocks noGrp="1"/>
          </p:cNvSpPr>
          <p:nvPr>
            <p:ph sz="half" idx="1"/>
          </p:nvPr>
        </p:nvSpPr>
        <p:spPr>
          <a:xfrm>
            <a:off x="3046412" y="3581400"/>
            <a:ext cx="6506242" cy="4023360"/>
          </a:xfrm>
        </p:spPr>
        <p:txBody>
          <a:bodyPr>
            <a:normAutofit/>
          </a:bodyPr>
          <a:lstStyle/>
          <a:p>
            <a:pPr algn="ctr"/>
            <a:r>
              <a:rPr lang="en-US" sz="2400" dirty="0"/>
              <a:t>Alcoholism mortality rates are 514% higher </a:t>
            </a:r>
            <a:r>
              <a:rPr lang="en-US" sz="2400" dirty="0" smtClean="0"/>
              <a:t>amongst Native/Tribal </a:t>
            </a:r>
            <a:r>
              <a:rPr lang="en-US" sz="2400" dirty="0"/>
              <a:t>populations than in the general </a:t>
            </a:r>
            <a:r>
              <a:rPr lang="en-US" sz="2400" dirty="0" smtClean="0"/>
              <a:t>population</a:t>
            </a:r>
          </a:p>
          <a:p>
            <a:pPr algn="ctr"/>
            <a:endParaRPr lang="en-US" sz="2400" dirty="0"/>
          </a:p>
          <a:p>
            <a:pPr algn="ctr"/>
            <a:r>
              <a:rPr lang="en-US" sz="1600" dirty="0" smtClean="0"/>
              <a:t>(The </a:t>
            </a:r>
            <a:r>
              <a:rPr lang="en-US" sz="1600" dirty="0"/>
              <a:t>Indian Health Service fact </a:t>
            </a:r>
            <a:r>
              <a:rPr lang="en-US" sz="1600" dirty="0" smtClean="0"/>
              <a:t>sheets, 2011)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11" name="Picture 10"/>
          <p:cNvPicPr>
            <a:picLocks noChangeAspect="1"/>
          </p:cNvPicPr>
          <p:nvPr/>
        </p:nvPicPr>
        <p:blipFill>
          <a:blip r:embed="rId4"/>
          <a:stretch>
            <a:fillRect/>
          </a:stretch>
        </p:blipFill>
        <p:spPr>
          <a:xfrm>
            <a:off x="1446212" y="6350487"/>
            <a:ext cx="1902117" cy="646232"/>
          </a:xfrm>
          <a:prstGeom prst="rect">
            <a:avLst/>
          </a:prstGeom>
        </p:spPr>
      </p:pic>
      <p:sp>
        <p:nvSpPr>
          <p:cNvPr id="12" name="Text Placeholder 7"/>
          <p:cNvSpPr txBox="1">
            <a:spLocks/>
          </p:cNvSpPr>
          <p:nvPr/>
        </p:nvSpPr>
        <p:spPr>
          <a:xfrm>
            <a:off x="1522412" y="2518716"/>
            <a:ext cx="9325642" cy="881523"/>
          </a:xfrm>
          <a:prstGeom prst="rect">
            <a:avLst/>
          </a:prstGeom>
        </p:spPr>
        <p:txBody>
          <a:bodyPr vert="horz" lIns="45720" tIns="45720" rIns="4572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4400" b="1" dirty="0" smtClean="0">
                <a:solidFill>
                  <a:schemeClr val="accent1"/>
                </a:solidFill>
                <a:latin typeface="Agency FB" panose="020B0503020202020204" pitchFamily="34" charset="0"/>
              </a:rPr>
              <a:t>Alcoholism in the Native/Tribal Community</a:t>
            </a:r>
            <a:endParaRPr lang="en-US" sz="4000" b="1"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154691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Monitoring the data</a:t>
            </a:r>
            <a:endParaRPr lang="en-US" sz="7200" dirty="0">
              <a:solidFill>
                <a:srgbClr val="C00000"/>
              </a:solidFill>
              <a:latin typeface="Agency FB" panose="020B0503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4098" name="Picture 2" descr="http://renaud.ca/wordpress/wp-content/uploads/2011/03/medicine_wheel-layers.jp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0812" y="2064138"/>
            <a:ext cx="3659988" cy="33930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1179" y="2846052"/>
            <a:ext cx="7099633" cy="1938992"/>
          </a:xfrm>
          <a:prstGeom prst="rect">
            <a:avLst/>
          </a:prstGeom>
        </p:spPr>
        <p:txBody>
          <a:bodyPr wrap="square">
            <a:spAutoFit/>
          </a:bodyPr>
          <a:lstStyle/>
          <a:p>
            <a:r>
              <a:rPr lang="en-US" sz="2400" dirty="0" smtClean="0"/>
              <a:t>Rates of </a:t>
            </a:r>
            <a:r>
              <a:rPr lang="en-US" sz="2400" dirty="0"/>
              <a:t>substance abuse disorders and </a:t>
            </a:r>
            <a:r>
              <a:rPr lang="en-US" sz="2400" dirty="0" smtClean="0"/>
              <a:t>other mental </a:t>
            </a:r>
            <a:r>
              <a:rPr lang="en-US" sz="2400" dirty="0"/>
              <a:t>health disorders, particularly </a:t>
            </a:r>
            <a:r>
              <a:rPr lang="en-US" sz="2400" dirty="0" smtClean="0"/>
              <a:t>depression, are </a:t>
            </a:r>
            <a:r>
              <a:rPr lang="en-US" sz="2400" dirty="0"/>
              <a:t>also elevated </a:t>
            </a:r>
            <a:r>
              <a:rPr lang="en-US" sz="2400" dirty="0" smtClean="0"/>
              <a:t>due to historical trauma (e.g</a:t>
            </a:r>
            <a:r>
              <a:rPr lang="en-US" sz="2400" dirty="0"/>
              <a:t>., </a:t>
            </a:r>
            <a:r>
              <a:rPr lang="en-US" sz="2400" dirty="0" err="1"/>
              <a:t>Beals</a:t>
            </a:r>
            <a:r>
              <a:rPr lang="en-US" sz="2400" dirty="0"/>
              <a:t>, et al, 2001</a:t>
            </a:r>
            <a:r>
              <a:rPr lang="en-US" sz="2400" dirty="0" smtClean="0"/>
              <a:t>).</a:t>
            </a:r>
          </a:p>
          <a:p>
            <a:endParaRPr lang="en-US" sz="2400" dirty="0"/>
          </a:p>
        </p:txBody>
      </p:sp>
      <p:sp>
        <p:nvSpPr>
          <p:cNvPr id="8" name="Rectangle 7"/>
          <p:cNvSpPr/>
          <p:nvPr/>
        </p:nvSpPr>
        <p:spPr>
          <a:xfrm>
            <a:off x="227013" y="5770152"/>
            <a:ext cx="11810999" cy="646331"/>
          </a:xfrm>
          <a:prstGeom prst="rect">
            <a:avLst/>
          </a:prstGeom>
        </p:spPr>
        <p:txBody>
          <a:bodyPr wrap="square">
            <a:spAutoFit/>
          </a:bodyPr>
          <a:lstStyle/>
          <a:p>
            <a:r>
              <a:rPr lang="en-US" sz="1200" i="1" dirty="0" err="1"/>
              <a:t>Beals</a:t>
            </a:r>
            <a:r>
              <a:rPr lang="en-US" sz="1200" i="1" dirty="0"/>
              <a:t>, J., </a:t>
            </a:r>
            <a:r>
              <a:rPr lang="en-US" sz="1200" i="1" dirty="0" err="1"/>
              <a:t>Novins</a:t>
            </a:r>
            <a:r>
              <a:rPr lang="en-US" sz="1200" i="1" dirty="0"/>
              <a:t>, D. K., Mitchell, C., Shore, J. H., &amp; Manson, S. M</a:t>
            </a:r>
            <a:r>
              <a:rPr lang="en-US" sz="1200" i="1" dirty="0" smtClean="0"/>
              <a:t>. (</a:t>
            </a:r>
            <a:r>
              <a:rPr lang="en-US" sz="1200" i="1" dirty="0"/>
              <a:t>2001). Comorbidity between alcohol </a:t>
            </a:r>
            <a:r>
              <a:rPr lang="en-US" sz="1200" i="1" dirty="0" smtClean="0"/>
              <a:t>abuse/dependence and psychiatric </a:t>
            </a:r>
            <a:r>
              <a:rPr lang="en-US" sz="1200" i="1" dirty="0"/>
              <a:t>disorders: Prevalence, treatment implications, and </a:t>
            </a:r>
            <a:r>
              <a:rPr lang="en-US" sz="1200" i="1" dirty="0" smtClean="0"/>
              <a:t>new directions </a:t>
            </a:r>
            <a:r>
              <a:rPr lang="en-US" sz="1200" i="1" dirty="0"/>
              <a:t>among American Indian populations. In P. Mail (Ed</a:t>
            </a:r>
            <a:r>
              <a:rPr lang="en-US" sz="1200" i="1" dirty="0" smtClean="0"/>
              <a:t>.), National </a:t>
            </a:r>
            <a:r>
              <a:rPr lang="en-US" sz="1200" i="1" dirty="0"/>
              <a:t>Institute on Alcohol Abuse and Alcoholism </a:t>
            </a:r>
            <a:r>
              <a:rPr lang="en-US" sz="1200" i="1" dirty="0" smtClean="0"/>
              <a:t>Monograph. Washington</a:t>
            </a:r>
            <a:r>
              <a:rPr lang="en-US" sz="1200" i="1" dirty="0"/>
              <a:t>, DC: U. S. Government Printing Office</a:t>
            </a:r>
            <a:r>
              <a:rPr lang="en-US" sz="1200" i="1" dirty="0" smtClean="0"/>
              <a:t>. Comorbidity </a:t>
            </a:r>
            <a:r>
              <a:rPr lang="en-US" sz="1200" i="1" dirty="0"/>
              <a:t>between alcohol abuse/dependence </a:t>
            </a:r>
            <a:r>
              <a:rPr lang="en-US" sz="1200" i="1" dirty="0" smtClean="0"/>
              <a:t>and psychiatric </a:t>
            </a:r>
            <a:r>
              <a:rPr lang="en-US" sz="1200" i="1" dirty="0"/>
              <a:t>disorders: Prevalence, treatment implications, and </a:t>
            </a:r>
            <a:r>
              <a:rPr lang="en-US" sz="1200" i="1" dirty="0" smtClean="0"/>
              <a:t>new directions </a:t>
            </a:r>
            <a:r>
              <a:rPr lang="en-US" sz="1200" i="1" dirty="0"/>
              <a:t>among American Indian populations. </a:t>
            </a:r>
          </a:p>
        </p:txBody>
      </p:sp>
      <p:sp>
        <p:nvSpPr>
          <p:cNvPr id="11" name="Text Placeholder 7"/>
          <p:cNvSpPr txBox="1">
            <a:spLocks/>
          </p:cNvSpPr>
          <p:nvPr/>
        </p:nvSpPr>
        <p:spPr>
          <a:xfrm>
            <a:off x="-296806" y="2103029"/>
            <a:ext cx="9325642" cy="881523"/>
          </a:xfrm>
          <a:prstGeom prst="rect">
            <a:avLst/>
          </a:prstGeom>
        </p:spPr>
        <p:txBody>
          <a:bodyPr vert="horz" lIns="45720" tIns="45720" rIns="4572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4400" b="1" dirty="0" smtClean="0">
                <a:solidFill>
                  <a:schemeClr val="accent1"/>
                </a:solidFill>
                <a:latin typeface="Agency FB" panose="020B0503020202020204" pitchFamily="34" charset="0"/>
              </a:rPr>
              <a:t>Historical Trauma</a:t>
            </a:r>
            <a:endParaRPr lang="en-US" sz="4000" b="1"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4994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CULTURAL OBSERVATIONS</a:t>
            </a:r>
            <a:endParaRPr lang="en-US" sz="7200" dirty="0">
              <a:solidFill>
                <a:srgbClr val="C00000"/>
              </a:solidFill>
              <a:latin typeface="Agency FB" panose="020B0503020202020204" pitchFamily="34" charset="0"/>
            </a:endParaRPr>
          </a:p>
        </p:txBody>
      </p:sp>
      <p:sp>
        <p:nvSpPr>
          <p:cNvPr id="3" name="Content Placeholder 2"/>
          <p:cNvSpPr>
            <a:spLocks noGrp="1"/>
          </p:cNvSpPr>
          <p:nvPr>
            <p:ph sz="half" idx="1"/>
          </p:nvPr>
        </p:nvSpPr>
        <p:spPr>
          <a:xfrm>
            <a:off x="531812" y="2819400"/>
            <a:ext cx="4724400" cy="2494702"/>
          </a:xfrm>
        </p:spPr>
        <p:txBody>
          <a:bodyPr>
            <a:noAutofit/>
          </a:bodyPr>
          <a:lstStyle/>
          <a:p>
            <a:pPr algn="ctr"/>
            <a:r>
              <a:rPr lang="en-US" sz="2400" dirty="0">
                <a:solidFill>
                  <a:schemeClr val="accent2"/>
                </a:solidFill>
                <a:cs typeface="Angsana New" panose="02020603050405020304" pitchFamily="18" charset="-34"/>
              </a:rPr>
              <a:t>American Indians </a:t>
            </a:r>
            <a:r>
              <a:rPr lang="en-US" sz="2400" dirty="0" smtClean="0">
                <a:solidFill>
                  <a:schemeClr val="accent2"/>
                </a:solidFill>
                <a:cs typeface="Angsana New" panose="02020603050405020304" pitchFamily="18" charset="-34"/>
              </a:rPr>
              <a:t>and Alaska </a:t>
            </a:r>
            <a:r>
              <a:rPr lang="en-US" sz="2400" dirty="0">
                <a:solidFill>
                  <a:schemeClr val="accent2"/>
                </a:solidFill>
                <a:cs typeface="Angsana New" panose="02020603050405020304" pitchFamily="18" charset="-34"/>
              </a:rPr>
              <a:t>Natives </a:t>
            </a:r>
            <a:r>
              <a:rPr lang="en-US" sz="2400" dirty="0" smtClean="0">
                <a:solidFill>
                  <a:schemeClr val="accent2"/>
                </a:solidFill>
                <a:cs typeface="Angsana New" panose="02020603050405020304" pitchFamily="18" charset="-34"/>
              </a:rPr>
              <a:t>pride themselves </a:t>
            </a:r>
            <a:r>
              <a:rPr lang="en-US" sz="2400" dirty="0">
                <a:solidFill>
                  <a:schemeClr val="accent2"/>
                </a:solidFill>
                <a:cs typeface="Angsana New" panose="02020603050405020304" pitchFamily="18" charset="-34"/>
              </a:rPr>
              <a:t>greatly </a:t>
            </a:r>
            <a:r>
              <a:rPr lang="en-US" sz="2400" dirty="0" smtClean="0">
                <a:solidFill>
                  <a:schemeClr val="accent2"/>
                </a:solidFill>
                <a:cs typeface="Angsana New" panose="02020603050405020304" pitchFamily="18" charset="-34"/>
              </a:rPr>
              <a:t>on their </a:t>
            </a:r>
            <a:r>
              <a:rPr lang="en-US" sz="2400" dirty="0">
                <a:solidFill>
                  <a:schemeClr val="accent2"/>
                </a:solidFill>
                <a:cs typeface="Angsana New" panose="02020603050405020304" pitchFamily="18" charset="-34"/>
              </a:rPr>
              <a:t>heritage. </a:t>
            </a:r>
            <a:r>
              <a:rPr lang="en-US" sz="2400" dirty="0" smtClean="0">
                <a:solidFill>
                  <a:schemeClr val="accent2"/>
                </a:solidFill>
                <a:cs typeface="Angsana New" panose="02020603050405020304" pitchFamily="18" charset="-34"/>
              </a:rPr>
              <a:t>Many natives </a:t>
            </a:r>
            <a:r>
              <a:rPr lang="en-US" sz="2400" dirty="0">
                <a:solidFill>
                  <a:schemeClr val="accent2"/>
                </a:solidFill>
                <a:cs typeface="Angsana New" panose="02020603050405020304" pitchFamily="18" charset="-34"/>
              </a:rPr>
              <a:t>stay </a:t>
            </a:r>
            <a:r>
              <a:rPr lang="en-US" sz="2400" dirty="0" smtClean="0">
                <a:solidFill>
                  <a:schemeClr val="accent2"/>
                </a:solidFill>
                <a:cs typeface="Angsana New" panose="02020603050405020304" pitchFamily="18" charset="-34"/>
              </a:rPr>
              <a:t>deeply involved </a:t>
            </a:r>
            <a:r>
              <a:rPr lang="en-US" sz="2400" dirty="0">
                <a:solidFill>
                  <a:schemeClr val="accent2"/>
                </a:solidFill>
                <a:cs typeface="Angsana New" panose="02020603050405020304" pitchFamily="18" charset="-34"/>
              </a:rPr>
              <a:t>with </a:t>
            </a:r>
            <a:r>
              <a:rPr lang="en-US" sz="2400" dirty="0" smtClean="0">
                <a:solidFill>
                  <a:schemeClr val="accent2"/>
                </a:solidFill>
                <a:cs typeface="Angsana New" panose="02020603050405020304" pitchFamily="18" charset="-34"/>
              </a:rPr>
              <a:t>cultural traditions </a:t>
            </a:r>
            <a:r>
              <a:rPr lang="en-US" sz="2400" dirty="0">
                <a:solidFill>
                  <a:schemeClr val="accent2"/>
                </a:solidFill>
                <a:cs typeface="Angsana New" panose="02020603050405020304" pitchFamily="18" charset="-34"/>
              </a:rPr>
              <a:t>and </a:t>
            </a:r>
            <a:r>
              <a:rPr lang="en-US" sz="2400" dirty="0" smtClean="0">
                <a:solidFill>
                  <a:schemeClr val="accent2"/>
                </a:solidFill>
                <a:cs typeface="Angsana New" panose="02020603050405020304" pitchFamily="18" charset="-34"/>
              </a:rPr>
              <a:t>religion throughout </a:t>
            </a:r>
            <a:r>
              <a:rPr lang="en-US" sz="2400" dirty="0">
                <a:solidFill>
                  <a:schemeClr val="accent2"/>
                </a:solidFill>
                <a:cs typeface="Angsana New" panose="02020603050405020304" pitchFamily="18" charset="-34"/>
              </a:rPr>
              <a:t>life to </a:t>
            </a:r>
            <a:r>
              <a:rPr lang="en-US" sz="2400" dirty="0" smtClean="0">
                <a:solidFill>
                  <a:schemeClr val="accent2"/>
                </a:solidFill>
                <a:cs typeface="Angsana New" panose="02020603050405020304" pitchFamily="18" charset="-34"/>
              </a:rPr>
              <a:t>keep traditions </a:t>
            </a:r>
            <a:r>
              <a:rPr lang="en-US" sz="2400" dirty="0">
                <a:solidFill>
                  <a:schemeClr val="accent2"/>
                </a:solidFill>
                <a:cs typeface="Angsana New" panose="02020603050405020304" pitchFamily="18" charset="-34"/>
              </a:rPr>
              <a:t>alive </a:t>
            </a:r>
            <a:r>
              <a:rPr lang="en-US" sz="2400" dirty="0" smtClean="0">
                <a:solidFill>
                  <a:schemeClr val="accent2"/>
                </a:solidFill>
                <a:cs typeface="Angsana New" panose="02020603050405020304" pitchFamily="18" charset="-34"/>
              </a:rPr>
              <a:t>and thriving</a:t>
            </a:r>
            <a:r>
              <a:rPr lang="en-US" sz="2400" dirty="0">
                <a:solidFill>
                  <a:schemeClr val="accent2"/>
                </a:solidFill>
                <a:cs typeface="Angsana New" panose="02020603050405020304" pitchFamily="18" charset="-34"/>
              </a:rPr>
              <a:t>.</a:t>
            </a:r>
            <a:endParaRPr lang="en-US" sz="2000" dirty="0" smtClean="0">
              <a:cs typeface="Angsana New" panose="02020603050405020304" pitchFamily="18" charset="-3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4" name="Picture 3"/>
          <p:cNvPicPr>
            <a:picLocks noChangeAspect="1"/>
          </p:cNvPicPr>
          <p:nvPr/>
        </p:nvPicPr>
        <p:blipFill>
          <a:blip r:embed="rId4"/>
          <a:stretch>
            <a:fillRect/>
          </a:stretch>
        </p:blipFill>
        <p:spPr>
          <a:xfrm>
            <a:off x="5637212" y="2209800"/>
            <a:ext cx="5828426" cy="3872992"/>
          </a:xfrm>
          <a:prstGeom prst="rect">
            <a:avLst/>
          </a:prstGeom>
        </p:spPr>
      </p:pic>
    </p:spTree>
    <p:extLst>
      <p:ext uri="{BB962C8B-B14F-4D97-AF65-F5344CB8AC3E}">
        <p14:creationId xmlns:p14="http://schemas.microsoft.com/office/powerpoint/2010/main" val="126996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CULTURAL OBSERVATIONS</a:t>
            </a:r>
            <a:endParaRPr lang="en-US" sz="7200" dirty="0">
              <a:solidFill>
                <a:srgbClr val="C00000"/>
              </a:solidFill>
              <a:latin typeface="Agency FB" panose="020B0503020202020204" pitchFamily="34" charset="0"/>
            </a:endParaRPr>
          </a:p>
        </p:txBody>
      </p:sp>
      <p:sp>
        <p:nvSpPr>
          <p:cNvPr id="3" name="Content Placeholder 2"/>
          <p:cNvSpPr>
            <a:spLocks noGrp="1"/>
          </p:cNvSpPr>
          <p:nvPr>
            <p:ph sz="half" idx="1"/>
          </p:nvPr>
        </p:nvSpPr>
        <p:spPr>
          <a:xfrm>
            <a:off x="6325698" y="2341428"/>
            <a:ext cx="4724400" cy="2494702"/>
          </a:xfrm>
        </p:spPr>
        <p:txBody>
          <a:bodyPr>
            <a:noAutofit/>
          </a:bodyPr>
          <a:lstStyle/>
          <a:p>
            <a:pPr algn="ctr"/>
            <a:r>
              <a:rPr lang="en-US" sz="2400" dirty="0"/>
              <a:t>Youth want more responsibility by being included in decision-making and developing partnerships with their tribal leaders. </a:t>
            </a:r>
            <a:endParaRPr lang="en-US" sz="2400" dirty="0" smtClean="0"/>
          </a:p>
          <a:p>
            <a:pPr algn="ctr"/>
            <a:r>
              <a:rPr lang="en-US" sz="2400" dirty="0" smtClean="0"/>
              <a:t>Native youth want </a:t>
            </a:r>
            <a:r>
              <a:rPr lang="en-US" sz="2400" dirty="0"/>
              <a:t>to share their culture with non-Native members of their community.</a:t>
            </a:r>
            <a:endParaRPr lang="en-US" sz="2000" dirty="0" smtClean="0">
              <a:cs typeface="Angsana New" panose="02020603050405020304" pitchFamily="18" charset="-3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
        <p:nvSpPr>
          <p:cNvPr id="6" name="Rectangle 5"/>
          <p:cNvSpPr/>
          <p:nvPr/>
        </p:nvSpPr>
        <p:spPr>
          <a:xfrm>
            <a:off x="6627812" y="5052492"/>
            <a:ext cx="4648200" cy="523220"/>
          </a:xfrm>
          <a:prstGeom prst="rect">
            <a:avLst/>
          </a:prstGeom>
        </p:spPr>
        <p:txBody>
          <a:bodyPr wrap="square">
            <a:spAutoFit/>
          </a:bodyPr>
          <a:lstStyle/>
          <a:p>
            <a:pPr algn="ctr"/>
            <a:r>
              <a:rPr lang="en-US" sz="1400" dirty="0"/>
              <a:t>(Center for Native American Youth at the Aspen Institute Voices of Youth Report, </a:t>
            </a:r>
            <a:r>
              <a:rPr lang="en-US" sz="1400" dirty="0" smtClean="0"/>
              <a:t>2014)</a:t>
            </a:r>
            <a:endParaRPr lang="en-US" sz="1400" dirty="0"/>
          </a:p>
        </p:txBody>
      </p:sp>
      <p:pic>
        <p:nvPicPr>
          <p:cNvPr id="6150" name="Picture 6" descr="http://blog.ed.gov/wp-content/uploads/2015/02/studentvoices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009" r="-1" b="13817"/>
          <a:stretch/>
        </p:blipFill>
        <p:spPr bwMode="auto">
          <a:xfrm>
            <a:off x="896511" y="2084832"/>
            <a:ext cx="5424913"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8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MOVING FORWARD</a:t>
            </a:r>
            <a:endParaRPr lang="en-US" sz="7200" dirty="0">
              <a:solidFill>
                <a:srgbClr val="C00000"/>
              </a:solidFill>
              <a:latin typeface="Agency FB" panose="020B0503020202020204" pitchFamily="34" charset="0"/>
            </a:endParaRPr>
          </a:p>
        </p:txBody>
      </p:sp>
      <p:sp>
        <p:nvSpPr>
          <p:cNvPr id="2" name="Content Placeholder 1"/>
          <p:cNvSpPr>
            <a:spLocks noGrp="1"/>
          </p:cNvSpPr>
          <p:nvPr>
            <p:ph idx="1"/>
          </p:nvPr>
        </p:nvSpPr>
        <p:spPr>
          <a:xfrm>
            <a:off x="1716730" y="2986476"/>
            <a:ext cx="3486097" cy="1888796"/>
          </a:xfrm>
        </p:spPr>
        <p:txBody>
          <a:bodyPr>
            <a:noAutofit/>
          </a:bodyPr>
          <a:lstStyle/>
          <a:p>
            <a:pPr algn="just"/>
            <a:r>
              <a:rPr lang="en-US" sz="2400" dirty="0" smtClean="0">
                <a:cs typeface="Angsana New" panose="02020603050405020304" pitchFamily="18" charset="-34"/>
              </a:rPr>
              <a:t>Involving native youth in healthy </a:t>
            </a:r>
            <a:r>
              <a:rPr lang="en-US" sz="2400" dirty="0">
                <a:cs typeface="Angsana New" panose="02020603050405020304" pitchFamily="18" charset="-34"/>
              </a:rPr>
              <a:t>community events, after school programs </a:t>
            </a:r>
            <a:r>
              <a:rPr lang="en-US" sz="2400" dirty="0" smtClean="0">
                <a:cs typeface="Angsana New" panose="02020603050405020304" pitchFamily="18" charset="-34"/>
              </a:rPr>
              <a:t>and other </a:t>
            </a:r>
            <a:r>
              <a:rPr lang="en-US" sz="2400" dirty="0">
                <a:cs typeface="Angsana New" panose="02020603050405020304" pitchFamily="18" charset="-34"/>
              </a:rPr>
              <a:t>healthy activities can reduce their risk of </a:t>
            </a:r>
            <a:r>
              <a:rPr lang="en-US" sz="2400" dirty="0" smtClean="0">
                <a:cs typeface="Angsana New" panose="02020603050405020304" pitchFamily="18" charset="-34"/>
              </a:rPr>
              <a:t>getting involved </a:t>
            </a:r>
            <a:r>
              <a:rPr lang="en-US" sz="2400" dirty="0">
                <a:cs typeface="Angsana New" panose="02020603050405020304" pitchFamily="18" charset="-34"/>
              </a:rPr>
              <a:t>with alcohol and drug </a:t>
            </a:r>
            <a:r>
              <a:rPr lang="en-US" sz="2400" dirty="0" smtClean="0">
                <a:cs typeface="Angsana New" panose="02020603050405020304" pitchFamily="18" charset="-34"/>
              </a:rPr>
              <a:t>abuse.</a:t>
            </a:r>
            <a:endParaRPr lang="en-US" sz="2400" dirty="0">
              <a:cs typeface="Angsana New" panose="02020603050405020304" pitchFamily="18" charset="-34"/>
            </a:endParaRPr>
          </a:p>
        </p:txBody>
      </p:sp>
      <p:sp>
        <p:nvSpPr>
          <p:cNvPr id="6" name="Text Placeholder 5"/>
          <p:cNvSpPr>
            <a:spLocks noGrp="1"/>
          </p:cNvSpPr>
          <p:nvPr>
            <p:ph type="body" idx="4294967295"/>
          </p:nvPr>
        </p:nvSpPr>
        <p:spPr>
          <a:xfrm>
            <a:off x="1023861" y="2420205"/>
            <a:ext cx="4765751" cy="499685"/>
          </a:xfrm>
        </p:spPr>
        <p:txBody>
          <a:bodyPr>
            <a:noAutofit/>
          </a:bodyPr>
          <a:lstStyle/>
          <a:p>
            <a:pPr algn="ctr"/>
            <a:r>
              <a:rPr lang="en-US" sz="4000" b="1" dirty="0" smtClean="0">
                <a:solidFill>
                  <a:schemeClr val="accent1"/>
                </a:solidFill>
                <a:latin typeface="Agency FB" panose="020B0503020202020204" pitchFamily="34" charset="0"/>
              </a:rPr>
              <a:t>Connect With Community</a:t>
            </a:r>
            <a:endParaRPr lang="en-US" sz="4000" b="1" dirty="0">
              <a:solidFill>
                <a:schemeClr val="accent1"/>
              </a:solidFill>
              <a:latin typeface="Agency FB" panose="020B0503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3" name="Picture 2"/>
          <p:cNvPicPr>
            <a:picLocks noChangeAspect="1"/>
          </p:cNvPicPr>
          <p:nvPr/>
        </p:nvPicPr>
        <p:blipFill>
          <a:blip r:embed="rId4"/>
          <a:stretch>
            <a:fillRect/>
          </a:stretch>
        </p:blipFill>
        <p:spPr>
          <a:xfrm>
            <a:off x="1323238" y="6336807"/>
            <a:ext cx="1902117" cy="646232"/>
          </a:xfrm>
          <a:prstGeom prst="rect">
            <a:avLst/>
          </a:prstGeom>
        </p:spPr>
      </p:pic>
      <p:pic>
        <p:nvPicPr>
          <p:cNvPr id="4" name="Picture 3"/>
          <p:cNvPicPr>
            <a:picLocks noChangeAspect="1"/>
          </p:cNvPicPr>
          <p:nvPr/>
        </p:nvPicPr>
        <p:blipFill rotWithShape="1">
          <a:blip r:embed="rId5"/>
          <a:srcRect b="35"/>
          <a:stretch/>
        </p:blipFill>
        <p:spPr>
          <a:xfrm>
            <a:off x="6720704" y="0"/>
            <a:ext cx="5468121" cy="6858000"/>
          </a:xfrm>
          <a:prstGeom prst="rect">
            <a:avLst/>
          </a:prstGeom>
        </p:spPr>
      </p:pic>
    </p:spTree>
    <p:extLst>
      <p:ext uri="{BB962C8B-B14F-4D97-AF65-F5344CB8AC3E}">
        <p14:creationId xmlns:p14="http://schemas.microsoft.com/office/powerpoint/2010/main" val="2428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MOVING FORWARD</a:t>
            </a:r>
            <a:endParaRPr lang="en-US" sz="7200" dirty="0">
              <a:solidFill>
                <a:srgbClr val="C00000"/>
              </a:solidFill>
              <a:latin typeface="Agency FB" panose="020B0503020202020204" pitchFamily="34" charset="0"/>
            </a:endParaRPr>
          </a:p>
        </p:txBody>
      </p:sp>
      <p:sp>
        <p:nvSpPr>
          <p:cNvPr id="8" name="Text Placeholder 7"/>
          <p:cNvSpPr>
            <a:spLocks noGrp="1"/>
          </p:cNvSpPr>
          <p:nvPr>
            <p:ph type="body" idx="1"/>
          </p:nvPr>
        </p:nvSpPr>
        <p:spPr>
          <a:xfrm>
            <a:off x="698925" y="2016290"/>
            <a:ext cx="4753642" cy="881523"/>
          </a:xfrm>
        </p:spPr>
        <p:txBody>
          <a:bodyPr>
            <a:normAutofit/>
          </a:bodyPr>
          <a:lstStyle/>
          <a:p>
            <a:pPr algn="ctr"/>
            <a:r>
              <a:rPr lang="en-US" sz="4000" b="1" dirty="0" smtClean="0">
                <a:latin typeface="Agency FB" panose="020B0503020202020204" pitchFamily="34" charset="0"/>
              </a:rPr>
              <a:t>Respecting A Culture</a:t>
            </a:r>
            <a:endParaRPr lang="en-US" sz="3600" b="1" dirty="0">
              <a:latin typeface="Agency FB" panose="020B0503020202020204" pitchFamily="34" charset="0"/>
            </a:endParaRPr>
          </a:p>
        </p:txBody>
      </p:sp>
      <p:sp>
        <p:nvSpPr>
          <p:cNvPr id="3" name="Content Placeholder 2"/>
          <p:cNvSpPr>
            <a:spLocks noGrp="1"/>
          </p:cNvSpPr>
          <p:nvPr>
            <p:ph sz="half" idx="2"/>
          </p:nvPr>
        </p:nvSpPr>
        <p:spPr>
          <a:xfrm>
            <a:off x="1323238" y="2900026"/>
            <a:ext cx="9828590" cy="2436187"/>
          </a:xfrm>
        </p:spPr>
        <p:txBody>
          <a:bodyPr>
            <a:normAutofit/>
          </a:bodyPr>
          <a:lstStyle/>
          <a:p>
            <a:pPr>
              <a:buFont typeface="Wingdings" panose="05000000000000000000" pitchFamily="2" charset="2"/>
              <a:buChar char="§"/>
            </a:pPr>
            <a:r>
              <a:rPr lang="en-US" sz="2400" dirty="0" smtClean="0">
                <a:cs typeface="Angsana New" panose="02020603050405020304" pitchFamily="18" charset="-34"/>
              </a:rPr>
              <a:t>Joining together and sharing in their </a:t>
            </a:r>
            <a:r>
              <a:rPr lang="en-US" sz="2400" dirty="0">
                <a:cs typeface="Angsana New" panose="02020603050405020304" pitchFamily="18" charset="-34"/>
              </a:rPr>
              <a:t>passions may </a:t>
            </a:r>
            <a:r>
              <a:rPr lang="en-US" sz="2400" dirty="0" smtClean="0">
                <a:cs typeface="Angsana New" panose="02020603050405020304" pitchFamily="18" charset="-34"/>
              </a:rPr>
              <a:t>go a long way </a:t>
            </a:r>
          </a:p>
          <a:p>
            <a:pPr>
              <a:buFont typeface="Wingdings" panose="05000000000000000000" pitchFamily="2" charset="2"/>
              <a:buChar char="§"/>
            </a:pPr>
            <a:r>
              <a:rPr lang="en-US" sz="2400" dirty="0" smtClean="0">
                <a:cs typeface="Angsana New" panose="02020603050405020304" pitchFamily="18" charset="-34"/>
              </a:rPr>
              <a:t>Embrace the cultural </a:t>
            </a:r>
            <a:r>
              <a:rPr lang="en-US" sz="2400" dirty="0">
                <a:cs typeface="Angsana New" panose="02020603050405020304" pitchFamily="18" charset="-34"/>
              </a:rPr>
              <a:t>differences and consider </a:t>
            </a:r>
            <a:r>
              <a:rPr lang="en-US" sz="2400" dirty="0" smtClean="0">
                <a:cs typeface="Angsana New" panose="02020603050405020304" pitchFamily="18" charset="-34"/>
              </a:rPr>
              <a:t>how they </a:t>
            </a:r>
            <a:r>
              <a:rPr lang="en-US" sz="2400" dirty="0">
                <a:cs typeface="Angsana New" panose="02020603050405020304" pitchFamily="18" charset="-34"/>
              </a:rPr>
              <a:t>might add to the unique qualities of the </a:t>
            </a:r>
            <a:r>
              <a:rPr lang="en-US" sz="2400" dirty="0" smtClean="0">
                <a:cs typeface="Angsana New" panose="02020603050405020304" pitchFamily="18" charset="-34"/>
              </a:rPr>
              <a:t>coalition </a:t>
            </a:r>
          </a:p>
          <a:p>
            <a:pPr>
              <a:buFont typeface="Wingdings" panose="05000000000000000000" pitchFamily="2" charset="2"/>
              <a:buChar char="§"/>
            </a:pPr>
            <a:r>
              <a:rPr lang="en-US" sz="2400" dirty="0" smtClean="0">
                <a:cs typeface="Angsana New" panose="02020603050405020304" pitchFamily="18" charset="-34"/>
              </a:rPr>
              <a:t>Be AUTHENTIC in your approach </a:t>
            </a:r>
            <a:r>
              <a:rPr lang="en-US" sz="2400" dirty="0">
                <a:cs typeface="Angsana New" panose="02020603050405020304" pitchFamily="18" charset="-34"/>
              </a:rPr>
              <a:t>to creating an </a:t>
            </a:r>
            <a:r>
              <a:rPr lang="en-US" sz="2400" dirty="0" smtClean="0">
                <a:cs typeface="Angsana New" panose="02020603050405020304" pitchFamily="18" charset="-34"/>
              </a:rPr>
              <a:t>inclusive and </a:t>
            </a:r>
            <a:r>
              <a:rPr lang="en-US" sz="2400" dirty="0">
                <a:cs typeface="Angsana New" panose="02020603050405020304" pitchFamily="18" charset="-34"/>
              </a:rPr>
              <a:t>nonjudgmental environment within your </a:t>
            </a:r>
            <a:r>
              <a:rPr lang="en-US" sz="2400" dirty="0" smtClean="0">
                <a:cs typeface="Angsana New" panose="02020603050405020304" pitchFamily="18" charset="-34"/>
              </a:rPr>
              <a:t>coalition</a:t>
            </a:r>
            <a:endParaRPr lang="en-US" sz="2400" dirty="0">
              <a:cs typeface="Angsana New" panose="02020603050405020304" pitchFamily="18" charset="-3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2" name="Picture 1"/>
          <p:cNvPicPr>
            <a:picLocks noChangeAspect="1"/>
          </p:cNvPicPr>
          <p:nvPr/>
        </p:nvPicPr>
        <p:blipFill>
          <a:blip r:embed="rId4"/>
          <a:stretch>
            <a:fillRect/>
          </a:stretch>
        </p:blipFill>
        <p:spPr>
          <a:xfrm>
            <a:off x="1323238" y="6350487"/>
            <a:ext cx="1902117" cy="646232"/>
          </a:xfrm>
          <a:prstGeom prst="rect">
            <a:avLst/>
          </a:prstGeom>
        </p:spPr>
      </p:pic>
    </p:spTree>
    <p:extLst>
      <p:ext uri="{BB962C8B-B14F-4D97-AF65-F5344CB8AC3E}">
        <p14:creationId xmlns:p14="http://schemas.microsoft.com/office/powerpoint/2010/main" val="4781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Moving forward</a:t>
            </a:r>
            <a:endParaRPr lang="en-US" sz="7200" dirty="0">
              <a:solidFill>
                <a:srgbClr val="C00000"/>
              </a:solidFill>
              <a:latin typeface="Agency FB" panose="020B0503020202020204" pitchFamily="34" charset="0"/>
            </a:endParaRPr>
          </a:p>
        </p:txBody>
      </p:sp>
      <p:sp>
        <p:nvSpPr>
          <p:cNvPr id="9" name="Content Placeholder 8"/>
          <p:cNvSpPr>
            <a:spLocks noGrp="1"/>
          </p:cNvSpPr>
          <p:nvPr>
            <p:ph sz="half" idx="1"/>
          </p:nvPr>
        </p:nvSpPr>
        <p:spPr>
          <a:xfrm>
            <a:off x="6323012" y="3124200"/>
            <a:ext cx="4753642" cy="4023360"/>
          </a:xfrm>
        </p:spPr>
        <p:txBody>
          <a:bodyPr>
            <a:normAutofit/>
          </a:bodyPr>
          <a:lstStyle/>
          <a:p>
            <a:r>
              <a:rPr lang="en-US" dirty="0" smtClean="0"/>
              <a:t>Native </a:t>
            </a:r>
            <a:r>
              <a:rPr lang="en-US" dirty="0"/>
              <a:t>people have the highest prevalence </a:t>
            </a:r>
            <a:r>
              <a:rPr lang="en-US" dirty="0" smtClean="0"/>
              <a:t>of tobacco </a:t>
            </a:r>
            <a:r>
              <a:rPr lang="en-US" dirty="0"/>
              <a:t>use of any population in the </a:t>
            </a:r>
            <a:r>
              <a:rPr lang="en-US" dirty="0" smtClean="0"/>
              <a:t>US, and </a:t>
            </a:r>
            <a:r>
              <a:rPr lang="en-US" dirty="0"/>
              <a:t>many get started before the age of 15. </a:t>
            </a:r>
            <a:endParaRPr lang="en-US" dirty="0" smtClean="0"/>
          </a:p>
          <a:p>
            <a:r>
              <a:rPr lang="en-US" dirty="0" smtClean="0"/>
              <a:t>Cigarette </a:t>
            </a:r>
            <a:r>
              <a:rPr lang="en-US" dirty="0"/>
              <a:t>smoking </a:t>
            </a:r>
            <a:r>
              <a:rPr lang="en-US" dirty="0" smtClean="0"/>
              <a:t>among American </a:t>
            </a:r>
            <a:r>
              <a:rPr lang="en-US" dirty="0"/>
              <a:t>Indian/Alaskan Native males </a:t>
            </a:r>
            <a:r>
              <a:rPr lang="en-US" dirty="0" smtClean="0"/>
              <a:t>and </a:t>
            </a:r>
            <a:r>
              <a:rPr lang="en-US" dirty="0" smtClean="0"/>
              <a:t>females ages 12-17 years </a:t>
            </a:r>
            <a:r>
              <a:rPr lang="en-US" dirty="0"/>
              <a:t>old is </a:t>
            </a:r>
            <a:r>
              <a:rPr lang="en-US" dirty="0" smtClean="0"/>
              <a:t>higher than any other ethnicity at </a:t>
            </a:r>
            <a:r>
              <a:rPr lang="en-US" dirty="0" smtClean="0"/>
              <a:t>15.2%.</a:t>
            </a:r>
            <a:endParaRPr lang="en-US" dirty="0" smtClean="0"/>
          </a:p>
          <a:p>
            <a:pPr algn="ctr"/>
            <a:r>
              <a:rPr lang="en-US" sz="1600" dirty="0" smtClean="0"/>
              <a:t>(National </a:t>
            </a:r>
            <a:r>
              <a:rPr lang="en-US" sz="1600" dirty="0"/>
              <a:t>Survey on Drug Use and Health (NSDUH) Surveys </a:t>
            </a:r>
            <a:r>
              <a:rPr lang="en-US" sz="1600" dirty="0" smtClean="0"/>
              <a:t>2008-2010)</a:t>
            </a:r>
            <a:endParaRPr lang="en-US" sz="1600" dirty="0"/>
          </a:p>
          <a:p>
            <a:pPr algn="ctr"/>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11" name="Picture 10"/>
          <p:cNvPicPr>
            <a:picLocks noChangeAspect="1"/>
          </p:cNvPicPr>
          <p:nvPr/>
        </p:nvPicPr>
        <p:blipFill>
          <a:blip r:embed="rId4"/>
          <a:stretch>
            <a:fillRect/>
          </a:stretch>
        </p:blipFill>
        <p:spPr>
          <a:xfrm>
            <a:off x="1446212" y="6350487"/>
            <a:ext cx="1902117" cy="646232"/>
          </a:xfrm>
          <a:prstGeom prst="rect">
            <a:avLst/>
          </a:prstGeom>
        </p:spPr>
      </p:pic>
      <p:sp>
        <p:nvSpPr>
          <p:cNvPr id="12" name="Text Placeholder 7"/>
          <p:cNvSpPr txBox="1">
            <a:spLocks/>
          </p:cNvSpPr>
          <p:nvPr/>
        </p:nvSpPr>
        <p:spPr>
          <a:xfrm>
            <a:off x="6094412" y="2518716"/>
            <a:ext cx="4753642" cy="881523"/>
          </a:xfrm>
          <a:prstGeom prst="rect">
            <a:avLst/>
          </a:prstGeom>
        </p:spPr>
        <p:txBody>
          <a:bodyPr vert="horz" lIns="45720" tIns="45720" rIns="45720" bIns="45720" rtlCol="0">
            <a:normAutofit fontScale="85000" lnSpcReduction="1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4400" b="1" dirty="0" smtClean="0">
                <a:solidFill>
                  <a:schemeClr val="accent1"/>
                </a:solidFill>
                <a:latin typeface="Agency FB" panose="020B0503020202020204" pitchFamily="34" charset="0"/>
              </a:rPr>
              <a:t>Offer Alternative Resources</a:t>
            </a:r>
            <a:endParaRPr lang="en-US" sz="4000" b="1" dirty="0">
              <a:solidFill>
                <a:schemeClr val="accent1"/>
              </a:solidFill>
              <a:latin typeface="Agency FB" panose="020B0503020202020204" pitchFamily="34" charset="0"/>
            </a:endParaRPr>
          </a:p>
        </p:txBody>
      </p:sp>
      <p:graphicFrame>
        <p:nvGraphicFramePr>
          <p:cNvPr id="8" name="Chart 7"/>
          <p:cNvGraphicFramePr/>
          <p:nvPr>
            <p:extLst>
              <p:ext uri="{D42A27DB-BD31-4B8C-83A1-F6EECF244321}">
                <p14:modId xmlns:p14="http://schemas.microsoft.com/office/powerpoint/2010/main" val="1913025798"/>
              </p:ext>
            </p:extLst>
          </p:nvPr>
        </p:nvGraphicFramePr>
        <p:xfrm>
          <a:off x="459649" y="998075"/>
          <a:ext cx="4953000" cy="3710354"/>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1033996" y="4651535"/>
            <a:ext cx="3803361" cy="1538883"/>
          </a:xfrm>
          <a:prstGeom prst="rect">
            <a:avLst/>
          </a:prstGeom>
        </p:spPr>
        <p:txBody>
          <a:bodyPr wrap="square">
            <a:spAutoFit/>
          </a:bodyPr>
          <a:lstStyle/>
          <a:p>
            <a:pPr algn="ctr"/>
            <a:r>
              <a:rPr lang="en-US" sz="1600" dirty="0" smtClean="0"/>
              <a:t>American </a:t>
            </a:r>
            <a:r>
              <a:rPr lang="en-US" sz="1600" dirty="0"/>
              <a:t>Indian and Alaska Native death rates were nearly 50% greater than rates among non-Hispanic whites during 1999-2009, with cancer and heart disease as lead causes</a:t>
            </a:r>
            <a:r>
              <a:rPr lang="en-US" sz="1600" dirty="0" smtClean="0"/>
              <a:t>. </a:t>
            </a:r>
          </a:p>
          <a:p>
            <a:pPr algn="ctr"/>
            <a:r>
              <a:rPr lang="en-US" sz="1200" dirty="0" smtClean="0"/>
              <a:t>(Center for Disease Control &amp; Prevention , 2014) </a:t>
            </a:r>
            <a:endParaRPr lang="en-US" sz="1200" dirty="0"/>
          </a:p>
        </p:txBody>
      </p:sp>
    </p:spTree>
    <p:extLst>
      <p:ext uri="{BB962C8B-B14F-4D97-AF65-F5344CB8AC3E}">
        <p14:creationId xmlns:p14="http://schemas.microsoft.com/office/powerpoint/2010/main" val="14564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685800"/>
            <a:ext cx="9982200" cy="1144556"/>
          </a:xfrm>
        </p:spPr>
        <p:txBody>
          <a:bodyPr>
            <a:noAutofit/>
          </a:bodyPr>
          <a:lstStyle/>
          <a:p>
            <a:r>
              <a:rPr lang="en-US" sz="5400" dirty="0" smtClean="0">
                <a:solidFill>
                  <a:srgbClr val="C00000"/>
                </a:solidFill>
                <a:latin typeface="Agency FB" panose="020B0503020202020204" pitchFamily="34" charset="0"/>
              </a:rPr>
              <a:t>Insights from Coalition Youth Leader</a:t>
            </a:r>
            <a:endParaRPr lang="en-US" sz="5400" dirty="0">
              <a:solidFill>
                <a:srgbClr val="C00000"/>
              </a:solidFill>
              <a:latin typeface="Agency FB" panose="020B0503020202020204" pitchFamily="34" charset="0"/>
            </a:endParaRPr>
          </a:p>
        </p:txBody>
      </p:sp>
      <p:sp>
        <p:nvSpPr>
          <p:cNvPr id="3" name="Content Placeholder 2"/>
          <p:cNvSpPr>
            <a:spLocks noGrp="1"/>
          </p:cNvSpPr>
          <p:nvPr>
            <p:ph idx="1"/>
          </p:nvPr>
        </p:nvSpPr>
        <p:spPr>
          <a:xfrm>
            <a:off x="789997" y="2501572"/>
            <a:ext cx="6819900" cy="2590800"/>
          </a:xfrm>
        </p:spPr>
        <p:txBody>
          <a:bodyPr>
            <a:noAutofit/>
          </a:bodyPr>
          <a:lstStyle/>
          <a:p>
            <a:pPr marL="514350" indent="-514350">
              <a:buAutoNum type="arabicPeriod"/>
            </a:pPr>
            <a:r>
              <a:rPr lang="en-US" sz="2400" dirty="0" smtClean="0"/>
              <a:t>Successful attempts made by the coalition to engage youth </a:t>
            </a:r>
          </a:p>
          <a:p>
            <a:pPr marL="514350" indent="-514350">
              <a:buAutoNum type="arabicPeriod"/>
            </a:pPr>
            <a:r>
              <a:rPr lang="en-US" sz="2400" dirty="0" smtClean="0"/>
              <a:t>How youth involvement helped the coalition get to greater outcomes?</a:t>
            </a:r>
          </a:p>
          <a:p>
            <a:pPr marL="514350" indent="-514350">
              <a:buAutoNum type="arabicPeriod"/>
            </a:pPr>
            <a:r>
              <a:rPr lang="en-US" sz="2400" dirty="0" smtClean="0"/>
              <a:t>How can coalitions use the Center for Native Youth as a resource in their coalition’s efforts?  </a:t>
            </a:r>
          </a:p>
          <a:p>
            <a:pPr marL="0" indent="0">
              <a:buNone/>
            </a:pP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8" name="Picture 7"/>
          <p:cNvPicPr>
            <a:picLocks noChangeAspect="1"/>
          </p:cNvPicPr>
          <p:nvPr/>
        </p:nvPicPr>
        <p:blipFill>
          <a:blip r:embed="rId3"/>
          <a:stretch>
            <a:fillRect/>
          </a:stretch>
        </p:blipFill>
        <p:spPr>
          <a:xfrm>
            <a:off x="1323238" y="6350487"/>
            <a:ext cx="1902117" cy="646232"/>
          </a:xfrm>
          <a:prstGeom prst="rect">
            <a:avLst/>
          </a:prstGeom>
        </p:spPr>
      </p:pic>
      <p:sp>
        <p:nvSpPr>
          <p:cNvPr id="9" name="TextBox 8"/>
          <p:cNvSpPr txBox="1"/>
          <p:nvPr/>
        </p:nvSpPr>
        <p:spPr>
          <a:xfrm>
            <a:off x="6998082" y="5042248"/>
            <a:ext cx="5037716" cy="1200329"/>
          </a:xfrm>
          <a:prstGeom prst="rect">
            <a:avLst/>
          </a:prstGeom>
          <a:noFill/>
        </p:spPr>
        <p:txBody>
          <a:bodyPr wrap="square" rtlCol="0">
            <a:spAutoFit/>
          </a:bodyPr>
          <a:lstStyle/>
          <a:p>
            <a:pPr algn="ctr"/>
            <a:r>
              <a:rPr lang="en-US" dirty="0" smtClean="0"/>
              <a:t>Teddy McCullough, Policy Fellow</a:t>
            </a:r>
          </a:p>
          <a:p>
            <a:pPr algn="ctr"/>
            <a:r>
              <a:rPr lang="en-US" dirty="0" smtClean="0"/>
              <a:t>Center </a:t>
            </a:r>
            <a:r>
              <a:rPr lang="en-US" dirty="0"/>
              <a:t>for Native </a:t>
            </a:r>
            <a:r>
              <a:rPr lang="en-US" dirty="0" smtClean="0"/>
              <a:t>American Youth</a:t>
            </a:r>
          </a:p>
          <a:p>
            <a:pPr algn="ctr"/>
            <a:r>
              <a:rPr lang="en-US" dirty="0" smtClean="0"/>
              <a:t>Coyote </a:t>
            </a:r>
            <a:r>
              <a:rPr lang="en-US" dirty="0"/>
              <a:t>Valley Band of Pomo </a:t>
            </a:r>
            <a:endParaRPr lang="en-US" dirty="0" smtClean="0"/>
          </a:p>
          <a:p>
            <a:pPr algn="ctr"/>
            <a:r>
              <a:rPr lang="en-US" dirty="0" smtClean="0"/>
              <a:t>Lopez and San Juan Island Prevention Coalitions, WA</a:t>
            </a:r>
          </a:p>
        </p:txBody>
      </p:sp>
      <p:pic>
        <p:nvPicPr>
          <p:cNvPr id="10" name="Picture 9"/>
          <p:cNvPicPr>
            <a:picLocks noChangeAspect="1"/>
          </p:cNvPicPr>
          <p:nvPr/>
        </p:nvPicPr>
        <p:blipFill>
          <a:blip r:embed="rId4"/>
          <a:stretch>
            <a:fillRect/>
          </a:stretch>
        </p:blipFill>
        <p:spPr>
          <a:xfrm>
            <a:off x="8332126" y="2466315"/>
            <a:ext cx="2410485" cy="2410485"/>
          </a:xfrm>
          <a:prstGeom prst="rect">
            <a:avLst/>
          </a:prstGeom>
        </p:spPr>
      </p:pic>
    </p:spTree>
    <p:extLst>
      <p:ext uri="{BB962C8B-B14F-4D97-AF65-F5344CB8AC3E}">
        <p14:creationId xmlns:p14="http://schemas.microsoft.com/office/powerpoint/2010/main" val="48343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C00000"/>
                </a:solidFill>
                <a:latin typeface="Agency FB" panose="020B0503020202020204" pitchFamily="34" charset="0"/>
              </a:rPr>
              <a:t>Insights from </a:t>
            </a:r>
            <a:r>
              <a:rPr lang="en-US" sz="6000" dirty="0" smtClean="0">
                <a:solidFill>
                  <a:srgbClr val="C00000"/>
                </a:solidFill>
                <a:latin typeface="Agency FB" panose="020B0503020202020204" pitchFamily="34" charset="0"/>
              </a:rPr>
              <a:t>Thomasine and Jay</a:t>
            </a:r>
            <a:endParaRPr lang="en-US" sz="6000" dirty="0">
              <a:solidFill>
                <a:srgbClr val="C0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9" name="Picture 8"/>
          <p:cNvPicPr>
            <a:picLocks noChangeAspect="1"/>
          </p:cNvPicPr>
          <p:nvPr/>
        </p:nvPicPr>
        <p:blipFill>
          <a:blip r:embed="rId3"/>
          <a:stretch>
            <a:fillRect/>
          </a:stretch>
        </p:blipFill>
        <p:spPr>
          <a:xfrm>
            <a:off x="1323238" y="6350487"/>
            <a:ext cx="1902117" cy="646232"/>
          </a:xfrm>
          <a:prstGeom prst="rect">
            <a:avLst/>
          </a:prstGeom>
        </p:spPr>
      </p:pic>
      <p:sp>
        <p:nvSpPr>
          <p:cNvPr id="8" name="TextBox 7"/>
          <p:cNvSpPr txBox="1"/>
          <p:nvPr/>
        </p:nvSpPr>
        <p:spPr>
          <a:xfrm>
            <a:off x="4343696" y="5629870"/>
            <a:ext cx="3977295" cy="923330"/>
          </a:xfrm>
          <a:prstGeom prst="rect">
            <a:avLst/>
          </a:prstGeom>
          <a:noFill/>
        </p:spPr>
        <p:txBody>
          <a:bodyPr wrap="square" rtlCol="0">
            <a:spAutoFit/>
          </a:bodyPr>
          <a:lstStyle/>
          <a:p>
            <a:pPr algn="ctr"/>
            <a:r>
              <a:rPr lang="en-US" dirty="0" smtClean="0">
                <a:solidFill>
                  <a:schemeClr val="tx1">
                    <a:lumMod val="65000"/>
                    <a:lumOff val="35000"/>
                  </a:schemeClr>
                </a:solidFill>
              </a:rPr>
              <a:t>Thomasine </a:t>
            </a:r>
            <a:r>
              <a:rPr lang="en-US" dirty="0" smtClean="0">
                <a:solidFill>
                  <a:schemeClr val="tx1">
                    <a:lumMod val="65000"/>
                    <a:lumOff val="35000"/>
                  </a:schemeClr>
                </a:solidFill>
              </a:rPr>
              <a:t>and Jay Fife</a:t>
            </a:r>
            <a:endParaRPr lang="en-US" dirty="0">
              <a:solidFill>
                <a:schemeClr val="tx1">
                  <a:lumMod val="65000"/>
                  <a:lumOff val="35000"/>
                </a:schemeClr>
              </a:solidFill>
            </a:endParaRPr>
          </a:p>
          <a:p>
            <a:pPr algn="ctr"/>
            <a:r>
              <a:rPr lang="en-US" dirty="0" smtClean="0">
                <a:solidFill>
                  <a:schemeClr val="tx1">
                    <a:lumMod val="65000"/>
                    <a:lumOff val="35000"/>
                  </a:schemeClr>
                </a:solidFill>
              </a:rPr>
              <a:t>Muscogee </a:t>
            </a:r>
            <a:r>
              <a:rPr lang="en-US" dirty="0">
                <a:solidFill>
                  <a:schemeClr val="tx1">
                    <a:lumMod val="65000"/>
                    <a:lumOff val="35000"/>
                  </a:schemeClr>
                </a:solidFill>
              </a:rPr>
              <a:t>(Creek) </a:t>
            </a:r>
            <a:r>
              <a:rPr lang="en-US" dirty="0" smtClean="0">
                <a:solidFill>
                  <a:schemeClr val="tx1">
                    <a:lumMod val="65000"/>
                    <a:lumOff val="35000"/>
                  </a:schemeClr>
                </a:solidFill>
              </a:rPr>
              <a:t>Nation Youth Services </a:t>
            </a:r>
            <a:endParaRPr lang="en-US" dirty="0" smtClean="0">
              <a:solidFill>
                <a:schemeClr val="tx1">
                  <a:lumMod val="65000"/>
                  <a:lumOff val="35000"/>
                </a:schemeClr>
              </a:solidFill>
            </a:endParaRPr>
          </a:p>
          <a:p>
            <a:pPr algn="ctr"/>
            <a:r>
              <a:rPr lang="en-US" dirty="0" smtClean="0">
                <a:solidFill>
                  <a:schemeClr val="tx1">
                    <a:lumMod val="65000"/>
                    <a:lumOff val="35000"/>
                  </a:schemeClr>
                </a:solidFill>
              </a:rPr>
              <a:t>Okmulgee</a:t>
            </a:r>
            <a:r>
              <a:rPr lang="en-US" dirty="0" smtClean="0">
                <a:solidFill>
                  <a:schemeClr val="tx1">
                    <a:lumMod val="65000"/>
                    <a:lumOff val="35000"/>
                  </a:schemeClr>
                </a:solidFill>
              </a:rPr>
              <a:t>, OK </a:t>
            </a:r>
          </a:p>
        </p:txBody>
      </p:sp>
      <p:sp>
        <p:nvSpPr>
          <p:cNvPr id="11" name="Content Placeholder 2"/>
          <p:cNvSpPr>
            <a:spLocks noGrp="1"/>
          </p:cNvSpPr>
          <p:nvPr>
            <p:ph idx="1"/>
          </p:nvPr>
        </p:nvSpPr>
        <p:spPr>
          <a:xfrm>
            <a:off x="1008321" y="2274666"/>
            <a:ext cx="6670750" cy="2514600"/>
          </a:xfrm>
        </p:spPr>
        <p:txBody>
          <a:bodyPr>
            <a:noAutofit/>
          </a:bodyPr>
          <a:lstStyle/>
          <a:p>
            <a:pPr marL="514350" indent="-514350">
              <a:buAutoNum type="arabicPeriod"/>
            </a:pPr>
            <a:r>
              <a:rPr lang="en-US" sz="2400" dirty="0" smtClean="0"/>
              <a:t>Strategies that the coalition took to engage native youth </a:t>
            </a:r>
          </a:p>
          <a:p>
            <a:pPr marL="514350" indent="-514350">
              <a:buAutoNum type="arabicPeriod"/>
            </a:pPr>
            <a:r>
              <a:rPr lang="en-US" sz="2400" dirty="0" smtClean="0"/>
              <a:t>What outcomes the coalition has been able to achieve with youth</a:t>
            </a:r>
          </a:p>
          <a:p>
            <a:pPr marL="514350" indent="-514350">
              <a:buAutoNum type="arabicPeriod"/>
            </a:pPr>
            <a:r>
              <a:rPr lang="en-US" sz="2400" dirty="0" smtClean="0"/>
              <a:t>Recommendations for engaging native youth within predominantly white communities</a:t>
            </a:r>
          </a:p>
          <a:p>
            <a:pPr marL="0" indent="0">
              <a:buNone/>
            </a:pPr>
            <a:endParaRPr lang="en-US" sz="1800" dirty="0"/>
          </a:p>
        </p:txBody>
      </p:sp>
      <p:pic>
        <p:nvPicPr>
          <p:cNvPr id="12" name="Picture 11"/>
          <p:cNvPicPr>
            <a:picLocks noChangeAspect="1"/>
          </p:cNvPicPr>
          <p:nvPr/>
        </p:nvPicPr>
        <p:blipFill rotWithShape="1">
          <a:blip r:embed="rId4"/>
          <a:srcRect l="12400" t="9716" r="13688" b="7721"/>
          <a:stretch/>
        </p:blipFill>
        <p:spPr>
          <a:xfrm>
            <a:off x="8329454" y="1720603"/>
            <a:ext cx="2945027" cy="4953000"/>
          </a:xfrm>
          <a:prstGeom prst="rect">
            <a:avLst/>
          </a:prstGeom>
        </p:spPr>
      </p:pic>
    </p:spTree>
    <p:extLst>
      <p:ext uri="{BB962C8B-B14F-4D97-AF65-F5344CB8AC3E}">
        <p14:creationId xmlns:p14="http://schemas.microsoft.com/office/powerpoint/2010/main" val="3558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Welcome </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852" y="1917162"/>
            <a:ext cx="2177982" cy="2581846"/>
          </a:xfrm>
          <a:prstGeom prst="rect">
            <a:avLst/>
          </a:prstGeom>
        </p:spPr>
      </p:pic>
      <p:sp>
        <p:nvSpPr>
          <p:cNvPr id="5" name="TextBox 4"/>
          <p:cNvSpPr txBox="1"/>
          <p:nvPr/>
        </p:nvSpPr>
        <p:spPr>
          <a:xfrm>
            <a:off x="3148927" y="4499008"/>
            <a:ext cx="2521831" cy="1477328"/>
          </a:xfrm>
          <a:prstGeom prst="rect">
            <a:avLst/>
          </a:prstGeom>
          <a:noFill/>
        </p:spPr>
        <p:txBody>
          <a:bodyPr wrap="square" rtlCol="0">
            <a:spAutoFit/>
          </a:bodyPr>
          <a:lstStyle/>
          <a:p>
            <a:pPr algn="ctr"/>
            <a:r>
              <a:rPr lang="en-US" dirty="0" smtClean="0"/>
              <a:t>Jasmine Carrasco</a:t>
            </a:r>
          </a:p>
          <a:p>
            <a:r>
              <a:rPr lang="en-US" dirty="0" smtClean="0"/>
              <a:t>Youth Programs Manager</a:t>
            </a:r>
          </a:p>
          <a:p>
            <a:pPr algn="ctr"/>
            <a:r>
              <a:rPr lang="en-US" dirty="0" smtClean="0"/>
              <a:t>Community Anti-Drug Coalitions of America (CADCA)</a:t>
            </a:r>
            <a:endParaRPr lang="en-US" dirty="0"/>
          </a:p>
        </p:txBody>
      </p:sp>
      <p:pic>
        <p:nvPicPr>
          <p:cNvPr id="7" name="Picture 6"/>
          <p:cNvPicPr>
            <a:picLocks noChangeAspect="1"/>
          </p:cNvPicPr>
          <p:nvPr/>
        </p:nvPicPr>
        <p:blipFill rotWithShape="1">
          <a:blip r:embed="rId3"/>
          <a:srcRect b="11135"/>
          <a:stretch/>
        </p:blipFill>
        <p:spPr>
          <a:xfrm>
            <a:off x="6590549" y="1905000"/>
            <a:ext cx="2260555" cy="2581846"/>
          </a:xfrm>
          <a:prstGeom prst="rect">
            <a:avLst/>
          </a:prstGeom>
        </p:spPr>
      </p:pic>
      <p:sp>
        <p:nvSpPr>
          <p:cNvPr id="8" name="TextBox 7"/>
          <p:cNvSpPr txBox="1"/>
          <p:nvPr/>
        </p:nvSpPr>
        <p:spPr>
          <a:xfrm>
            <a:off x="6311126" y="4501989"/>
            <a:ext cx="2819400" cy="1692771"/>
          </a:xfrm>
          <a:prstGeom prst="rect">
            <a:avLst/>
          </a:prstGeom>
          <a:noFill/>
        </p:spPr>
        <p:txBody>
          <a:bodyPr wrap="square" rtlCol="0">
            <a:spAutoFit/>
          </a:bodyPr>
          <a:lstStyle/>
          <a:p>
            <a:pPr algn="ctr"/>
            <a:r>
              <a:rPr lang="en-US" dirty="0" smtClean="0"/>
              <a:t>Helen Hernandez</a:t>
            </a:r>
          </a:p>
          <a:p>
            <a:pPr algn="ctr"/>
            <a:r>
              <a:rPr lang="en-US" dirty="0" smtClean="0"/>
              <a:t>DFC Program Administrator</a:t>
            </a:r>
          </a:p>
          <a:p>
            <a:pPr algn="ctr"/>
            <a:r>
              <a:rPr lang="en-US" dirty="0" smtClean="0"/>
              <a:t>White </a:t>
            </a:r>
            <a:r>
              <a:rPr lang="en-US" dirty="0"/>
              <a:t>House Office of National Drug Control </a:t>
            </a:r>
            <a:r>
              <a:rPr lang="en-US" dirty="0" smtClean="0"/>
              <a:t>Policy </a:t>
            </a:r>
            <a:r>
              <a:rPr lang="en-US" dirty="0"/>
              <a:t>(ONDCP) </a:t>
            </a:r>
          </a:p>
          <a:p>
            <a:pPr algn="ctr"/>
            <a:endParaRPr lang="en-US" sz="1400" dirty="0" smtClean="0"/>
          </a:p>
        </p:txBody>
      </p:sp>
    </p:spTree>
    <p:extLst>
      <p:ext uri="{BB962C8B-B14F-4D97-AF65-F5344CB8AC3E}">
        <p14:creationId xmlns:p14="http://schemas.microsoft.com/office/powerpoint/2010/main" val="396812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solidFill>
                  <a:srgbClr val="C00000"/>
                </a:solidFill>
                <a:latin typeface="Agency FB" panose="020B0503020202020204" pitchFamily="34" charset="0"/>
              </a:rPr>
              <a:t>Next Steps</a:t>
            </a:r>
            <a:endParaRPr lang="en-US" sz="7200" dirty="0">
              <a:solidFill>
                <a:srgbClr val="C00000"/>
              </a:solidFill>
            </a:endParaRPr>
          </a:p>
        </p:txBody>
      </p:sp>
      <p:sp>
        <p:nvSpPr>
          <p:cNvPr id="7" name="TextBox 6"/>
          <p:cNvSpPr txBox="1"/>
          <p:nvPr/>
        </p:nvSpPr>
        <p:spPr>
          <a:xfrm>
            <a:off x="1001491" y="4077271"/>
            <a:ext cx="4952999" cy="1323439"/>
          </a:xfrm>
          <a:prstGeom prst="rect">
            <a:avLst/>
          </a:prstGeom>
          <a:noFill/>
        </p:spPr>
        <p:txBody>
          <a:bodyPr wrap="square" rtlCol="0">
            <a:spAutoFit/>
          </a:bodyPr>
          <a:lstStyle/>
          <a:p>
            <a:pPr marL="742950" indent="-742950">
              <a:buAutoNum type="arabicPeriod"/>
            </a:pPr>
            <a:r>
              <a:rPr lang="en-US" sz="4000" dirty="0" smtClean="0"/>
              <a:t>What’s realistic?</a:t>
            </a:r>
            <a:endParaRPr lang="en-US" sz="4000" dirty="0"/>
          </a:p>
          <a:p>
            <a:pPr marL="742950" indent="-742950">
              <a:buAutoNum type="arabicPeriod"/>
            </a:pPr>
            <a:r>
              <a:rPr lang="en-US" sz="4000" dirty="0" smtClean="0"/>
              <a:t>Plans of Action</a:t>
            </a:r>
            <a:endParaRPr lang="en-US" sz="1600" dirty="0"/>
          </a:p>
        </p:txBody>
      </p:sp>
      <p:pic>
        <p:nvPicPr>
          <p:cNvPr id="1026" name="Picture 2" descr="http://1.bp.blogspot.com/-xuAZVy4L1Ro/VfWMMEHXeSI/AAAAAAAAArY/37_Z39phnfw/s1600/action%2Bpl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412" y="585216"/>
            <a:ext cx="3724551" cy="4153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9" name="Picture 8"/>
          <p:cNvPicPr>
            <a:picLocks noChangeAspect="1"/>
          </p:cNvPicPr>
          <p:nvPr/>
        </p:nvPicPr>
        <p:blipFill>
          <a:blip r:embed="rId4"/>
          <a:stretch>
            <a:fillRect/>
          </a:stretch>
        </p:blipFill>
        <p:spPr>
          <a:xfrm>
            <a:off x="1323238" y="6350487"/>
            <a:ext cx="1902117" cy="646232"/>
          </a:xfrm>
          <a:prstGeom prst="rect">
            <a:avLst/>
          </a:prstGeom>
        </p:spPr>
      </p:pic>
    </p:spTree>
    <p:extLst>
      <p:ext uri="{BB962C8B-B14F-4D97-AF65-F5344CB8AC3E}">
        <p14:creationId xmlns:p14="http://schemas.microsoft.com/office/powerpoint/2010/main" val="298773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Polling for Facts #3</a:t>
            </a:r>
            <a:endParaRPr lang="en-US" sz="7200" dirty="0">
              <a:solidFill>
                <a:srgbClr val="C00000"/>
              </a:solidFill>
              <a:latin typeface="Agency FB" panose="020B0503020202020204" pitchFamily="34" charset="0"/>
            </a:endParaRPr>
          </a:p>
        </p:txBody>
      </p:sp>
    </p:spTree>
    <p:extLst>
      <p:ext uri="{BB962C8B-B14F-4D97-AF65-F5344CB8AC3E}">
        <p14:creationId xmlns:p14="http://schemas.microsoft.com/office/powerpoint/2010/main" val="11838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Closing and Questions</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a:stretch>
            <a:fillRect/>
          </a:stretch>
        </p:blipFill>
        <p:spPr>
          <a:xfrm>
            <a:off x="3656012" y="2209800"/>
            <a:ext cx="4762500" cy="3829050"/>
          </a:xfrm>
          <a:prstGeom prst="rect">
            <a:avLst/>
          </a:prstGeom>
        </p:spPr>
      </p:pic>
      <p:sp>
        <p:nvSpPr>
          <p:cNvPr id="5" name="TextBox 4"/>
          <p:cNvSpPr txBox="1"/>
          <p:nvPr/>
        </p:nvSpPr>
        <p:spPr>
          <a:xfrm>
            <a:off x="4494212" y="6172200"/>
            <a:ext cx="3505200" cy="369332"/>
          </a:xfrm>
          <a:prstGeom prst="rect">
            <a:avLst/>
          </a:prstGeom>
          <a:noFill/>
        </p:spPr>
        <p:txBody>
          <a:bodyPr wrap="square" rtlCol="0">
            <a:spAutoFit/>
          </a:bodyPr>
          <a:lstStyle/>
          <a:p>
            <a:pPr algn="ctr"/>
            <a:r>
              <a:rPr lang="en-US" dirty="0" smtClean="0"/>
              <a:t>The Talking Circle</a:t>
            </a:r>
            <a:endParaRPr lang="en-US" dirty="0"/>
          </a:p>
        </p:txBody>
      </p:sp>
    </p:spTree>
    <p:extLst>
      <p:ext uri="{BB962C8B-B14F-4D97-AF65-F5344CB8AC3E}">
        <p14:creationId xmlns:p14="http://schemas.microsoft.com/office/powerpoint/2010/main" val="178250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634905"/>
            <a:ext cx="10210800" cy="1144556"/>
          </a:xfrm>
        </p:spPr>
        <p:txBody>
          <a:bodyPr>
            <a:noAutofit/>
          </a:bodyPr>
          <a:lstStyle/>
          <a:p>
            <a:r>
              <a:rPr lang="en-US" sz="5600" dirty="0">
                <a:solidFill>
                  <a:srgbClr val="C00000"/>
                </a:solidFill>
                <a:latin typeface="Agency FB" panose="020B0503020202020204" pitchFamily="34" charset="0"/>
              </a:rPr>
              <a:t>UPCOMING YOUTH ENGAGEMENT WEBINARS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6" name="Picture 5"/>
          <p:cNvPicPr>
            <a:picLocks noChangeAspect="1"/>
          </p:cNvPicPr>
          <p:nvPr/>
        </p:nvPicPr>
        <p:blipFill>
          <a:blip r:embed="rId3"/>
          <a:stretch>
            <a:fillRect/>
          </a:stretch>
        </p:blipFill>
        <p:spPr>
          <a:xfrm>
            <a:off x="698925" y="1828800"/>
            <a:ext cx="7620000" cy="4235791"/>
          </a:xfrm>
          <a:prstGeom prst="rect">
            <a:avLst/>
          </a:prstGeom>
        </p:spPr>
      </p:pic>
      <p:sp>
        <p:nvSpPr>
          <p:cNvPr id="8" name="TextBox 7"/>
          <p:cNvSpPr txBox="1"/>
          <p:nvPr/>
        </p:nvSpPr>
        <p:spPr>
          <a:xfrm>
            <a:off x="9066212" y="2159496"/>
            <a:ext cx="2971800" cy="2246769"/>
          </a:xfrm>
          <a:prstGeom prst="rect">
            <a:avLst/>
          </a:prstGeom>
          <a:noFill/>
        </p:spPr>
        <p:txBody>
          <a:bodyPr wrap="square" rtlCol="0">
            <a:spAutoFit/>
          </a:bodyPr>
          <a:lstStyle/>
          <a:p>
            <a:pPr marL="285750" indent="-285750">
              <a:buFont typeface="Wingdings" panose="05000000000000000000" pitchFamily="2" charset="2"/>
              <a:buChar char="§"/>
            </a:pPr>
            <a:r>
              <a:rPr lang="en-US" sz="2800" dirty="0" smtClean="0">
                <a:solidFill>
                  <a:schemeClr val="accent2"/>
                </a:solidFill>
              </a:rPr>
              <a:t>LGBTQ</a:t>
            </a:r>
          </a:p>
          <a:p>
            <a:pPr marL="285750" indent="-285750">
              <a:buFont typeface="Wingdings" panose="05000000000000000000" pitchFamily="2" charset="2"/>
              <a:buChar char="§"/>
            </a:pPr>
            <a:r>
              <a:rPr lang="en-US" sz="2800" dirty="0" smtClean="0">
                <a:solidFill>
                  <a:schemeClr val="accent2"/>
                </a:solidFill>
              </a:rPr>
              <a:t>Military</a:t>
            </a:r>
          </a:p>
          <a:p>
            <a:pPr marL="285750" indent="-285750">
              <a:buFont typeface="Wingdings" panose="05000000000000000000" pitchFamily="2" charset="2"/>
              <a:buChar char="§"/>
            </a:pPr>
            <a:r>
              <a:rPr lang="en-US" sz="2800" dirty="0" smtClean="0">
                <a:solidFill>
                  <a:schemeClr val="accent2"/>
                </a:solidFill>
              </a:rPr>
              <a:t>Inner City</a:t>
            </a:r>
          </a:p>
          <a:p>
            <a:pPr marL="285750" indent="-285750">
              <a:buFont typeface="Wingdings" panose="05000000000000000000" pitchFamily="2" charset="2"/>
              <a:buChar char="§"/>
            </a:pPr>
            <a:r>
              <a:rPr lang="en-US" sz="2800" dirty="0" smtClean="0">
                <a:solidFill>
                  <a:schemeClr val="accent2"/>
                </a:solidFill>
              </a:rPr>
              <a:t>African American</a:t>
            </a:r>
          </a:p>
          <a:p>
            <a:pPr marL="285750" indent="-285750">
              <a:buFont typeface="Wingdings" panose="05000000000000000000" pitchFamily="2" charset="2"/>
              <a:buChar char="§"/>
            </a:pPr>
            <a:endParaRPr lang="en-US" sz="2800" dirty="0">
              <a:solidFill>
                <a:schemeClr val="accent2"/>
              </a:solidFill>
            </a:endParaRPr>
          </a:p>
        </p:txBody>
      </p:sp>
      <p:sp>
        <p:nvSpPr>
          <p:cNvPr id="9" name="Rectangle 8"/>
          <p:cNvSpPr/>
          <p:nvPr/>
        </p:nvSpPr>
        <p:spPr>
          <a:xfrm>
            <a:off x="8446303" y="4006155"/>
            <a:ext cx="3705245" cy="400110"/>
          </a:xfrm>
          <a:prstGeom prst="rect">
            <a:avLst/>
          </a:prstGeom>
        </p:spPr>
        <p:txBody>
          <a:bodyPr wrap="none">
            <a:spAutoFit/>
          </a:bodyPr>
          <a:lstStyle/>
          <a:p>
            <a:r>
              <a:rPr lang="en-US" sz="2000" dirty="0" smtClean="0">
                <a:solidFill>
                  <a:srgbClr val="A11378"/>
                </a:solidFill>
                <a:cs typeface="Angsana New" panose="02020603050405020304" pitchFamily="18" charset="-34"/>
                <a:hlinkClick r:id="rId4"/>
              </a:rPr>
              <a:t>www.cadca.org/youthengagement</a:t>
            </a:r>
            <a:endParaRPr lang="en-US" sz="2000" dirty="0">
              <a:solidFill>
                <a:srgbClr val="A11378"/>
              </a:solidFill>
              <a:cs typeface="Angsana New" panose="02020603050405020304" pitchFamily="18" charset="-34"/>
            </a:endParaRPr>
          </a:p>
        </p:txBody>
      </p:sp>
    </p:spTree>
    <p:extLst>
      <p:ext uri="{BB962C8B-B14F-4D97-AF65-F5344CB8AC3E}">
        <p14:creationId xmlns:p14="http://schemas.microsoft.com/office/powerpoint/2010/main" val="20055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solidFill>
                  <a:srgbClr val="C00000"/>
                </a:solidFill>
                <a:latin typeface="Agency FB" panose="020B0503020202020204" pitchFamily="34" charset="0"/>
              </a:rPr>
              <a:t>FIND TODAY’S WEBINAR</a:t>
            </a:r>
          </a:p>
        </p:txBody>
      </p:sp>
      <p:sp>
        <p:nvSpPr>
          <p:cNvPr id="3" name="Content Placeholder 2"/>
          <p:cNvSpPr>
            <a:spLocks noGrp="1"/>
          </p:cNvSpPr>
          <p:nvPr>
            <p:ph idx="1"/>
          </p:nvPr>
        </p:nvSpPr>
        <p:spPr>
          <a:xfrm>
            <a:off x="836612" y="2097796"/>
            <a:ext cx="11164965" cy="4023360"/>
          </a:xfrm>
        </p:spPr>
        <p:txBody>
          <a:bodyPr>
            <a:normAutofit/>
          </a:bodyPr>
          <a:lstStyle/>
          <a:p>
            <a:pPr>
              <a:buFont typeface="Courier New" panose="02070309020205020404" pitchFamily="49" charset="0"/>
              <a:buChar char="o"/>
            </a:pPr>
            <a:r>
              <a:rPr lang="en-US" sz="2800" dirty="0" smtClean="0">
                <a:cs typeface="Angsana New" panose="02020603050405020304" pitchFamily="18" charset="-34"/>
              </a:rPr>
              <a:t>All webinars and fact sheets will be archived on our website afterwards</a:t>
            </a:r>
            <a:r>
              <a:rPr lang="en-US" sz="2800" dirty="0">
                <a:cs typeface="Angsana New" panose="02020603050405020304" pitchFamily="18" charset="-34"/>
              </a:rPr>
              <a:t> </a:t>
            </a:r>
            <a:r>
              <a:rPr lang="en-US" sz="2800" dirty="0" smtClean="0">
                <a:cs typeface="Angsana New" panose="02020603050405020304" pitchFamily="18" charset="-34"/>
              </a:rPr>
              <a:t>at </a:t>
            </a:r>
            <a:r>
              <a:rPr lang="en-US" sz="2800" dirty="0" smtClean="0">
                <a:cs typeface="Angsana New" panose="02020603050405020304" pitchFamily="18" charset="-34"/>
                <a:hlinkClick r:id="rId2"/>
              </a:rPr>
              <a:t>http</a:t>
            </a:r>
            <a:r>
              <a:rPr lang="en-US" sz="2800" dirty="0">
                <a:cs typeface="Angsana New" panose="02020603050405020304" pitchFamily="18" charset="-34"/>
                <a:hlinkClick r:id="rId2"/>
              </a:rPr>
              <a:t>://</a:t>
            </a:r>
            <a:r>
              <a:rPr lang="en-US" sz="2800" dirty="0" smtClean="0">
                <a:cs typeface="Angsana New" panose="02020603050405020304" pitchFamily="18" charset="-34"/>
                <a:hlinkClick r:id="rId2"/>
              </a:rPr>
              <a:t>www.cadca.org/youthengagement</a:t>
            </a:r>
            <a:r>
              <a:rPr lang="en-US" sz="2800" dirty="0" smtClean="0">
                <a:cs typeface="Angsana New" panose="02020603050405020304" pitchFamily="18" charset="-34"/>
              </a:rPr>
              <a:t>.</a:t>
            </a:r>
          </a:p>
          <a:p>
            <a:pPr>
              <a:buFont typeface="Courier New" panose="02070309020205020404" pitchFamily="49" charset="0"/>
              <a:buChar char="o"/>
            </a:pPr>
            <a:r>
              <a:rPr lang="en-US" sz="2800" dirty="0" smtClean="0">
                <a:cs typeface="Angsana New" panose="02020603050405020304" pitchFamily="18" charset="-34"/>
              </a:rPr>
              <a:t>For help: </a:t>
            </a:r>
            <a:r>
              <a:rPr lang="en-US" sz="2800" dirty="0">
                <a:cs typeface="Angsana New" panose="02020603050405020304" pitchFamily="18" charset="-34"/>
              </a:rPr>
              <a:t>Ian Solnosky at </a:t>
            </a:r>
            <a:r>
              <a:rPr lang="en-US" sz="2800" dirty="0" smtClean="0">
                <a:cs typeface="Angsana New" panose="02020603050405020304" pitchFamily="18" charset="-34"/>
                <a:hlinkClick r:id="rId3"/>
              </a:rPr>
              <a:t>isolnosky@cadca.org</a:t>
            </a:r>
            <a:r>
              <a:rPr lang="en-US" sz="2800" dirty="0" smtClean="0">
                <a:cs typeface="Angsana New" panose="02020603050405020304" pitchFamily="18" charset="-34"/>
              </a:rPr>
              <a:t> </a:t>
            </a:r>
            <a:r>
              <a:rPr lang="en-US" sz="2800" dirty="0">
                <a:cs typeface="Angsana New" panose="02020603050405020304" pitchFamily="18" charset="-34"/>
              </a:rPr>
              <a:t>or </a:t>
            </a:r>
            <a:r>
              <a:rPr lang="en-US" sz="2800" dirty="0" smtClean="0">
                <a:cs typeface="Angsana New" panose="02020603050405020304" pitchFamily="18" charset="-34"/>
              </a:rPr>
              <a:t>1800.54.CADCA x260</a:t>
            </a:r>
            <a:endParaRPr lang="en-US" sz="2800" dirty="0">
              <a:cs typeface="Angsana New" panose="02020603050405020304" pitchFamily="18" charset="-34"/>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8" name="Picture 7"/>
          <p:cNvPicPr>
            <a:picLocks noChangeAspect="1"/>
          </p:cNvPicPr>
          <p:nvPr/>
        </p:nvPicPr>
        <p:blipFill>
          <a:blip r:embed="rId5"/>
          <a:stretch>
            <a:fillRect/>
          </a:stretch>
        </p:blipFill>
        <p:spPr>
          <a:xfrm>
            <a:off x="1323238" y="6350487"/>
            <a:ext cx="1902117" cy="646232"/>
          </a:xfrm>
          <a:prstGeom prst="rect">
            <a:avLst/>
          </a:prstGeom>
        </p:spPr>
      </p:pic>
    </p:spTree>
    <p:extLst>
      <p:ext uri="{BB962C8B-B14F-4D97-AF65-F5344CB8AC3E}">
        <p14:creationId xmlns:p14="http://schemas.microsoft.com/office/powerpoint/2010/main" val="428104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connections</a:t>
            </a:r>
            <a:endParaRPr lang="en-US" sz="7200" dirty="0">
              <a:solidFill>
                <a:srgbClr val="C00000"/>
              </a:solidFill>
              <a:latin typeface="Agency FB" panose="020B0503020202020204" pitchFamily="34" charset="0"/>
            </a:endParaRPr>
          </a:p>
        </p:txBody>
      </p:sp>
      <p:sp>
        <p:nvSpPr>
          <p:cNvPr id="5" name="Text Placeholder 4"/>
          <p:cNvSpPr>
            <a:spLocks noGrp="1"/>
          </p:cNvSpPr>
          <p:nvPr>
            <p:ph type="body" idx="1"/>
          </p:nvPr>
        </p:nvSpPr>
        <p:spPr>
          <a:xfrm>
            <a:off x="536209" y="2040131"/>
            <a:ext cx="5347931" cy="822960"/>
          </a:xfrm>
        </p:spPr>
        <p:txBody>
          <a:bodyPr>
            <a:normAutofit fontScale="92500"/>
          </a:bodyPr>
          <a:lstStyle/>
          <a:p>
            <a:r>
              <a:rPr lang="en-US" sz="3600" b="1" dirty="0" smtClean="0">
                <a:latin typeface="Agency FB" panose="020B0503020202020204" pitchFamily="34" charset="0"/>
              </a:rPr>
              <a:t>Center for Native American Youth</a:t>
            </a:r>
            <a:endParaRPr lang="en-US" sz="3600" b="1" dirty="0">
              <a:latin typeface="Agency FB" panose="020B0503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8" name="Picture 7"/>
          <p:cNvPicPr>
            <a:picLocks noChangeAspect="1"/>
          </p:cNvPicPr>
          <p:nvPr/>
        </p:nvPicPr>
        <p:blipFill>
          <a:blip r:embed="rId4"/>
          <a:stretch>
            <a:fillRect/>
          </a:stretch>
        </p:blipFill>
        <p:spPr>
          <a:xfrm>
            <a:off x="1323238" y="6350487"/>
            <a:ext cx="1902117" cy="64623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2132013" y="2778445"/>
            <a:ext cx="1600200" cy="2163792"/>
          </a:xfrm>
          <a:prstGeom prst="rect">
            <a:avLst/>
          </a:prstGeom>
        </p:spPr>
      </p:pic>
      <p:sp>
        <p:nvSpPr>
          <p:cNvPr id="11" name="TextBox 10"/>
          <p:cNvSpPr txBox="1"/>
          <p:nvPr/>
        </p:nvSpPr>
        <p:spPr>
          <a:xfrm>
            <a:off x="1069048" y="5076663"/>
            <a:ext cx="4346330" cy="1200329"/>
          </a:xfrm>
          <a:prstGeom prst="rect">
            <a:avLst/>
          </a:prstGeom>
          <a:noFill/>
        </p:spPr>
        <p:txBody>
          <a:bodyPr wrap="square" rtlCol="0">
            <a:spAutoFit/>
          </a:bodyPr>
          <a:lstStyle/>
          <a:p>
            <a:r>
              <a:rPr lang="en-US" dirty="0"/>
              <a:t>Email: </a:t>
            </a:r>
            <a:r>
              <a:rPr lang="en-US" dirty="0" smtClean="0">
                <a:hlinkClick r:id="rId6"/>
              </a:rPr>
              <a:t>cnayinfo@aspeninstitute.org</a:t>
            </a:r>
            <a:endParaRPr lang="en-US" dirty="0" smtClean="0"/>
          </a:p>
          <a:p>
            <a:r>
              <a:rPr lang="en-US" dirty="0" smtClean="0"/>
              <a:t>Website</a:t>
            </a:r>
            <a:r>
              <a:rPr lang="en-US" dirty="0"/>
              <a:t>: </a:t>
            </a:r>
            <a:r>
              <a:rPr lang="en-US" dirty="0" smtClean="0">
                <a:hlinkClick r:id="rId7"/>
              </a:rPr>
              <a:t>www.cnay.org</a:t>
            </a:r>
            <a:endParaRPr lang="en-US" dirty="0" smtClean="0"/>
          </a:p>
          <a:p>
            <a:r>
              <a:rPr lang="en-US" dirty="0" smtClean="0"/>
              <a:t>Facebook</a:t>
            </a:r>
            <a:r>
              <a:rPr lang="en-US" dirty="0"/>
              <a:t>: Center for Native American Youth Twitter: Center4Native</a:t>
            </a:r>
          </a:p>
        </p:txBody>
      </p:sp>
      <p:sp>
        <p:nvSpPr>
          <p:cNvPr id="12" name="Text Placeholder 4"/>
          <p:cNvSpPr>
            <a:spLocks noGrp="1"/>
          </p:cNvSpPr>
          <p:nvPr>
            <p:ph type="body" sz="quarter" idx="3"/>
          </p:nvPr>
        </p:nvSpPr>
        <p:spPr>
          <a:xfrm>
            <a:off x="6475412" y="2042007"/>
            <a:ext cx="4753642" cy="822960"/>
          </a:xfrm>
        </p:spPr>
        <p:txBody>
          <a:bodyPr>
            <a:normAutofit/>
          </a:bodyPr>
          <a:lstStyle/>
          <a:p>
            <a:r>
              <a:rPr lang="en-US" sz="3200" b="1" dirty="0" smtClean="0">
                <a:latin typeface="Agency FB" panose="020B0503020202020204" pitchFamily="34" charset="0"/>
              </a:rPr>
              <a:t>Creek Nation Behavioral Health</a:t>
            </a:r>
            <a:endParaRPr lang="en-US" sz="3200" b="1" dirty="0">
              <a:latin typeface="Agency FB" panose="020B0503020202020204" pitchFamily="34" charset="0"/>
            </a:endParaRPr>
          </a:p>
        </p:txBody>
      </p:sp>
      <p:pic>
        <p:nvPicPr>
          <p:cNvPr id="15" name="Content Placeholder 14"/>
          <p:cNvPicPr>
            <a:picLocks noGrp="1" noChangeAspect="1"/>
          </p:cNvPicPr>
          <p:nvPr>
            <p:ph sz="quarter" idx="4"/>
          </p:nvPr>
        </p:nvPicPr>
        <p:blipFill>
          <a:blip r:embed="rId8"/>
          <a:stretch>
            <a:fillRect/>
          </a:stretch>
        </p:blipFill>
        <p:spPr>
          <a:xfrm>
            <a:off x="6503875" y="3220384"/>
            <a:ext cx="2484866" cy="1533215"/>
          </a:xfrm>
          <a:prstGeom prst="rect">
            <a:avLst/>
          </a:prstGeom>
        </p:spPr>
      </p:pic>
      <p:sp>
        <p:nvSpPr>
          <p:cNvPr id="16" name="TextBox 15"/>
          <p:cNvSpPr txBox="1"/>
          <p:nvPr/>
        </p:nvSpPr>
        <p:spPr>
          <a:xfrm>
            <a:off x="6475412" y="5170550"/>
            <a:ext cx="5526408" cy="923330"/>
          </a:xfrm>
          <a:prstGeom prst="rect">
            <a:avLst/>
          </a:prstGeom>
          <a:noFill/>
        </p:spPr>
        <p:txBody>
          <a:bodyPr wrap="square" rtlCol="0">
            <a:spAutoFit/>
          </a:bodyPr>
          <a:lstStyle/>
          <a:p>
            <a:r>
              <a:rPr lang="en-US" dirty="0" smtClean="0"/>
              <a:t>Contact: Thomasine.Fife@creekhealth.org</a:t>
            </a:r>
            <a:endParaRPr lang="en-US" dirty="0" smtClean="0"/>
          </a:p>
          <a:p>
            <a:r>
              <a:rPr lang="en-US" dirty="0" smtClean="0"/>
              <a:t>Social </a:t>
            </a:r>
            <a:r>
              <a:rPr lang="en-US" dirty="0" smtClean="0"/>
              <a:t>Media: </a:t>
            </a:r>
            <a:r>
              <a:rPr lang="en-US" dirty="0" smtClean="0">
                <a:hlinkClick r:id="rId9"/>
              </a:rPr>
              <a:t>https</a:t>
            </a:r>
            <a:r>
              <a:rPr lang="en-US" dirty="0">
                <a:hlinkClick r:id="rId9"/>
              </a:rPr>
              <a:t>://www.facebook.com/MvskokeYouth</a:t>
            </a:r>
            <a:r>
              <a:rPr lang="en-US" dirty="0" smtClean="0">
                <a:hlinkClick r:id="rId9"/>
              </a:rPr>
              <a:t>/</a:t>
            </a:r>
            <a:endParaRPr lang="en-US" dirty="0" smtClean="0"/>
          </a:p>
          <a:p>
            <a:endParaRPr lang="en-US" dirty="0"/>
          </a:p>
        </p:txBody>
      </p:sp>
      <p:cxnSp>
        <p:nvCxnSpPr>
          <p:cNvPr id="18" name="Straight Connector 17"/>
          <p:cNvCxnSpPr/>
          <p:nvPr/>
        </p:nvCxnSpPr>
        <p:spPr>
          <a:xfrm>
            <a:off x="5892000" y="2084832"/>
            <a:ext cx="0" cy="42656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2" descr="Youth Services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0348" y="2959585"/>
            <a:ext cx="1814701" cy="177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2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634905"/>
            <a:ext cx="10210800" cy="1144556"/>
          </a:xfrm>
        </p:spPr>
        <p:txBody>
          <a:bodyPr>
            <a:noAutofit/>
          </a:bodyPr>
          <a:lstStyle/>
          <a:p>
            <a:r>
              <a:rPr lang="en-US" sz="5600" dirty="0" smtClean="0">
                <a:solidFill>
                  <a:srgbClr val="C00000"/>
                </a:solidFill>
                <a:latin typeface="Agency FB" panose="020B0503020202020204" pitchFamily="34" charset="0"/>
              </a:rPr>
              <a:t>Other Resources</a:t>
            </a:r>
            <a:endParaRPr lang="en-US" sz="56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pic>
        <p:nvPicPr>
          <p:cNvPr id="3" name="Picture 2"/>
          <p:cNvPicPr>
            <a:picLocks noChangeAspect="1"/>
          </p:cNvPicPr>
          <p:nvPr/>
        </p:nvPicPr>
        <p:blipFill>
          <a:blip r:embed="rId3"/>
          <a:stretch>
            <a:fillRect/>
          </a:stretch>
        </p:blipFill>
        <p:spPr>
          <a:xfrm>
            <a:off x="959376" y="1600201"/>
            <a:ext cx="7986650" cy="4741636"/>
          </a:xfrm>
          <a:prstGeom prst="rect">
            <a:avLst/>
          </a:prstGeom>
        </p:spPr>
      </p:pic>
      <p:sp>
        <p:nvSpPr>
          <p:cNvPr id="5" name="Rectangle 4"/>
          <p:cNvSpPr/>
          <p:nvPr/>
        </p:nvSpPr>
        <p:spPr>
          <a:xfrm>
            <a:off x="9538359" y="2500963"/>
            <a:ext cx="1951303" cy="369332"/>
          </a:xfrm>
          <a:prstGeom prst="rect">
            <a:avLst/>
          </a:prstGeom>
        </p:spPr>
        <p:txBody>
          <a:bodyPr wrap="none">
            <a:spAutoFit/>
          </a:bodyPr>
          <a:lstStyle/>
          <a:p>
            <a:r>
              <a:rPr lang="en-US" dirty="0" smtClean="0"/>
              <a:t>www.wernative.org</a:t>
            </a:r>
            <a:endParaRPr lang="en-US" dirty="0"/>
          </a:p>
        </p:txBody>
      </p:sp>
      <p:sp>
        <p:nvSpPr>
          <p:cNvPr id="7" name="AutoShape 2" descr="Image result for we r nat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rotWithShape="1">
          <a:blip r:embed="rId4"/>
          <a:srcRect l="17120" t="9040" r="20107" b="9604"/>
          <a:stretch/>
        </p:blipFill>
        <p:spPr>
          <a:xfrm>
            <a:off x="9675812" y="1066800"/>
            <a:ext cx="1676400" cy="1371600"/>
          </a:xfrm>
          <a:prstGeom prst="rect">
            <a:avLst/>
          </a:prstGeom>
        </p:spPr>
      </p:pic>
      <p:sp>
        <p:nvSpPr>
          <p:cNvPr id="11" name="AutoShape 4" descr="Image result for reconnecting the circ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stretch>
            <a:fillRect/>
          </a:stretch>
        </p:blipFill>
        <p:spPr>
          <a:xfrm>
            <a:off x="9437686" y="3182222"/>
            <a:ext cx="2152650" cy="819150"/>
          </a:xfrm>
          <a:prstGeom prst="rect">
            <a:avLst/>
          </a:prstGeom>
        </p:spPr>
      </p:pic>
      <p:sp>
        <p:nvSpPr>
          <p:cNvPr id="13" name="Rectangle 12"/>
          <p:cNvSpPr/>
          <p:nvPr/>
        </p:nvSpPr>
        <p:spPr>
          <a:xfrm>
            <a:off x="9076652" y="3977482"/>
            <a:ext cx="3098862" cy="369332"/>
          </a:xfrm>
          <a:prstGeom prst="rect">
            <a:avLst/>
          </a:prstGeom>
        </p:spPr>
        <p:txBody>
          <a:bodyPr wrap="none">
            <a:spAutoFit/>
          </a:bodyPr>
          <a:lstStyle/>
          <a:p>
            <a:r>
              <a:rPr lang="en-US" dirty="0" smtClean="0"/>
              <a:t>www.reconnectingthecircle.com</a:t>
            </a:r>
            <a:endParaRPr lang="en-US" dirty="0"/>
          </a:p>
        </p:txBody>
      </p:sp>
      <p:pic>
        <p:nvPicPr>
          <p:cNvPr id="14" name="Picture 13"/>
          <p:cNvPicPr>
            <a:picLocks noChangeAspect="1"/>
          </p:cNvPicPr>
          <p:nvPr/>
        </p:nvPicPr>
        <p:blipFill>
          <a:blip r:embed="rId6"/>
          <a:stretch>
            <a:fillRect/>
          </a:stretch>
        </p:blipFill>
        <p:spPr>
          <a:xfrm>
            <a:off x="10032336" y="4498834"/>
            <a:ext cx="1457326" cy="1457326"/>
          </a:xfrm>
          <a:prstGeom prst="rect">
            <a:avLst/>
          </a:prstGeom>
        </p:spPr>
      </p:pic>
      <p:sp>
        <p:nvSpPr>
          <p:cNvPr id="15" name="Rectangle 14"/>
          <p:cNvSpPr/>
          <p:nvPr/>
        </p:nvSpPr>
        <p:spPr>
          <a:xfrm>
            <a:off x="9843970" y="5907435"/>
            <a:ext cx="1714508" cy="369332"/>
          </a:xfrm>
          <a:prstGeom prst="rect">
            <a:avLst/>
          </a:prstGeom>
        </p:spPr>
        <p:txBody>
          <a:bodyPr wrap="none">
            <a:spAutoFit/>
          </a:bodyPr>
          <a:lstStyle/>
          <a:p>
            <a:r>
              <a:rPr lang="en-US" dirty="0" smtClean="0"/>
              <a:t>www.iamndn.org</a:t>
            </a:r>
            <a:endParaRPr lang="en-US" dirty="0"/>
          </a:p>
        </p:txBody>
      </p:sp>
    </p:spTree>
    <p:extLst>
      <p:ext uri="{BB962C8B-B14F-4D97-AF65-F5344CB8AC3E}">
        <p14:creationId xmlns:p14="http://schemas.microsoft.com/office/powerpoint/2010/main" val="3615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latin typeface="Agency FB" panose="020B0503020202020204" pitchFamily="34" charset="0"/>
              </a:rPr>
              <a:t>Thanks for joining us!</a:t>
            </a:r>
            <a:endParaRPr lang="en-US" sz="6000" dirty="0">
              <a:latin typeface="Agency FB" panose="020B0503020202020204" pitchFamily="34" charset="0"/>
            </a:endParaRPr>
          </a:p>
        </p:txBody>
      </p:sp>
      <p:sp>
        <p:nvSpPr>
          <p:cNvPr id="5" name="Text Placeholder 4"/>
          <p:cNvSpPr>
            <a:spLocks noGrp="1"/>
          </p:cNvSpPr>
          <p:nvPr>
            <p:ph type="body" idx="1"/>
          </p:nvPr>
        </p:nvSpPr>
        <p:spPr/>
        <p:txBody>
          <a:bodyPr>
            <a:normAutofit fontScale="85000" lnSpcReduction="10000"/>
          </a:bodyPr>
          <a:lstStyle/>
          <a:p>
            <a:r>
              <a:rPr lang="en-US" sz="2800" dirty="0" smtClean="0">
                <a:latin typeface="Agency FB" panose="020B0503020202020204" pitchFamily="34" charset="0"/>
              </a:rPr>
              <a:t>Check the CADCA website for updates on upcoming sessions and to register for other Youth Engagement webinars!</a:t>
            </a:r>
            <a:endParaRPr lang="en-US" sz="2800" dirty="0">
              <a:latin typeface="Agency FB" panose="020B0503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Tree>
    <p:extLst>
      <p:ext uri="{BB962C8B-B14F-4D97-AF65-F5344CB8AC3E}">
        <p14:creationId xmlns:p14="http://schemas.microsoft.com/office/powerpoint/2010/main" val="317118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Moderator</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
        <p:nvSpPr>
          <p:cNvPr id="10" name="TextBox 9"/>
          <p:cNvSpPr txBox="1"/>
          <p:nvPr/>
        </p:nvSpPr>
        <p:spPr>
          <a:xfrm>
            <a:off x="1253269" y="4586327"/>
            <a:ext cx="2929060" cy="1323439"/>
          </a:xfrm>
          <a:prstGeom prst="rect">
            <a:avLst/>
          </a:prstGeom>
          <a:noFill/>
        </p:spPr>
        <p:txBody>
          <a:bodyPr wrap="square" rtlCol="0">
            <a:spAutoFit/>
          </a:bodyPr>
          <a:lstStyle/>
          <a:p>
            <a:pPr algn="ctr"/>
            <a:r>
              <a:rPr lang="en-US" sz="2000" dirty="0" smtClean="0"/>
              <a:t>Lindsey Roberts, MPS, ICPS</a:t>
            </a:r>
          </a:p>
          <a:p>
            <a:pPr algn="ctr"/>
            <a:r>
              <a:rPr lang="en-US" sz="2000" dirty="0" smtClean="0"/>
              <a:t>NYLI Adult Trainer</a:t>
            </a:r>
          </a:p>
          <a:p>
            <a:pPr algn="ctr"/>
            <a:r>
              <a:rPr lang="en-US" sz="2000" dirty="0" smtClean="0"/>
              <a:t>Cherokee Nation</a:t>
            </a:r>
          </a:p>
          <a:p>
            <a:pPr algn="ctr"/>
            <a:r>
              <a:rPr lang="en-US" sz="2000" dirty="0" smtClean="0"/>
              <a:t>Muskogee, OK </a:t>
            </a:r>
          </a:p>
        </p:txBody>
      </p:sp>
      <p:sp>
        <p:nvSpPr>
          <p:cNvPr id="11" name="TextBox 10"/>
          <p:cNvSpPr txBox="1"/>
          <p:nvPr/>
        </p:nvSpPr>
        <p:spPr>
          <a:xfrm>
            <a:off x="5180012" y="1893809"/>
            <a:ext cx="6248400" cy="2585323"/>
          </a:xfrm>
          <a:prstGeom prst="rect">
            <a:avLst/>
          </a:prstGeom>
          <a:noFill/>
        </p:spPr>
        <p:txBody>
          <a:bodyPr wrap="square" rtlCol="0">
            <a:spAutoFit/>
          </a:bodyPr>
          <a:lstStyle/>
          <a:p>
            <a:r>
              <a:rPr lang="en-US" dirty="0" smtClean="0"/>
              <a:t>About Lindsey:</a:t>
            </a:r>
          </a:p>
          <a:p>
            <a:endParaRPr lang="en-US" sz="1200" dirty="0" smtClean="0"/>
          </a:p>
          <a:p>
            <a:pPr marL="285750" indent="-285750">
              <a:buFont typeface="Arial" panose="020B0604020202020204" pitchFamily="34" charset="0"/>
              <a:buChar char="•"/>
            </a:pPr>
            <a:r>
              <a:rPr lang="en-US" dirty="0" smtClean="0"/>
              <a:t>9 years of experience in coalition and prevention work</a:t>
            </a:r>
          </a:p>
          <a:p>
            <a:pPr marL="285750" indent="-285750">
              <a:buFont typeface="Arial" panose="020B0604020202020204" pitchFamily="34" charset="0"/>
              <a:buChar char="•"/>
            </a:pPr>
            <a:r>
              <a:rPr lang="en-US" dirty="0" smtClean="0"/>
              <a:t>Director </a:t>
            </a:r>
            <a:r>
              <a:rPr lang="en-US" dirty="0"/>
              <a:t>of Prevention for Neighbors Building </a:t>
            </a:r>
            <a:r>
              <a:rPr lang="en-US" dirty="0" smtClean="0"/>
              <a:t>Neighborhoods serving a four </a:t>
            </a:r>
            <a:r>
              <a:rPr lang="en-US" dirty="0"/>
              <a:t>county region in </a:t>
            </a:r>
            <a:r>
              <a:rPr lang="en-US" dirty="0" smtClean="0"/>
              <a:t>Muskogee</a:t>
            </a:r>
            <a:endParaRPr lang="en-US" dirty="0" smtClean="0"/>
          </a:p>
          <a:p>
            <a:pPr marL="285750" indent="-285750">
              <a:buFont typeface="Arial" panose="020B0604020202020204" pitchFamily="34" charset="0"/>
              <a:buChar char="•"/>
            </a:pPr>
            <a:r>
              <a:rPr lang="en-US" dirty="0" smtClean="0"/>
              <a:t>Certified </a:t>
            </a:r>
            <a:r>
              <a:rPr lang="en-US" dirty="0" smtClean="0"/>
              <a:t>SAPST Trainer for the State of Oklahoma</a:t>
            </a:r>
          </a:p>
          <a:p>
            <a:pPr marL="285750" indent="-285750">
              <a:buFont typeface="Arial" panose="020B0604020202020204" pitchFamily="34" charset="0"/>
              <a:buChar char="•"/>
            </a:pPr>
            <a:r>
              <a:rPr lang="en-US" dirty="0" smtClean="0"/>
              <a:t>Previous </a:t>
            </a:r>
            <a:r>
              <a:rPr lang="en-US" dirty="0" smtClean="0"/>
              <a:t>Coalition Coordinator </a:t>
            </a:r>
            <a:r>
              <a:rPr lang="en-US" dirty="0"/>
              <a:t>for the Muskogee Community Anti-Drug Network, a sub-recipient coalition with the Cherokee </a:t>
            </a:r>
            <a:r>
              <a:rPr lang="en-US" dirty="0" smtClean="0"/>
              <a:t>Nation</a:t>
            </a:r>
          </a:p>
        </p:txBody>
      </p:sp>
      <p:pic>
        <p:nvPicPr>
          <p:cNvPr id="3" name="Picture 2"/>
          <p:cNvPicPr>
            <a:picLocks noChangeAspect="1"/>
          </p:cNvPicPr>
          <p:nvPr/>
        </p:nvPicPr>
        <p:blipFill>
          <a:blip r:embed="rId3"/>
          <a:stretch>
            <a:fillRect/>
          </a:stretch>
        </p:blipFill>
        <p:spPr>
          <a:xfrm>
            <a:off x="1870074" y="1930508"/>
            <a:ext cx="1785938" cy="2642353"/>
          </a:xfrm>
          <a:prstGeom prst="rect">
            <a:avLst/>
          </a:prstGeom>
        </p:spPr>
      </p:pic>
      <p:pic>
        <p:nvPicPr>
          <p:cNvPr id="2" name="Picture 1"/>
          <p:cNvPicPr>
            <a:picLocks noChangeAspect="1"/>
          </p:cNvPicPr>
          <p:nvPr/>
        </p:nvPicPr>
        <p:blipFill>
          <a:blip r:embed="rId4"/>
          <a:stretch>
            <a:fillRect/>
          </a:stretch>
        </p:blipFill>
        <p:spPr>
          <a:xfrm>
            <a:off x="6627812" y="4479132"/>
            <a:ext cx="2057400" cy="2030089"/>
          </a:xfrm>
          <a:prstGeom prst="rect">
            <a:avLst/>
          </a:prstGeom>
        </p:spPr>
      </p:pic>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Adult </a:t>
            </a:r>
            <a:r>
              <a:rPr lang="en-US" sz="7200" dirty="0" smtClean="0">
                <a:solidFill>
                  <a:srgbClr val="C00000"/>
                </a:solidFill>
                <a:latin typeface="Agency FB" panose="020B0503020202020204" pitchFamily="34" charset="0"/>
              </a:rPr>
              <a:t>Coalition leader</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
        <p:nvSpPr>
          <p:cNvPr id="8" name="TextBox 7"/>
          <p:cNvSpPr txBox="1"/>
          <p:nvPr/>
        </p:nvSpPr>
        <p:spPr>
          <a:xfrm>
            <a:off x="990048" y="4384570"/>
            <a:ext cx="3656564" cy="1477328"/>
          </a:xfrm>
          <a:prstGeom prst="rect">
            <a:avLst/>
          </a:prstGeom>
          <a:noFill/>
        </p:spPr>
        <p:txBody>
          <a:bodyPr wrap="square" rtlCol="0">
            <a:spAutoFit/>
          </a:bodyPr>
          <a:lstStyle/>
          <a:p>
            <a:pPr algn="ctr"/>
            <a:r>
              <a:rPr lang="en-US" dirty="0" smtClean="0"/>
              <a:t>Thomasine Fife</a:t>
            </a:r>
            <a:endParaRPr lang="en-US" dirty="0"/>
          </a:p>
          <a:p>
            <a:pPr algn="ctr"/>
            <a:r>
              <a:rPr lang="en-US" dirty="0" smtClean="0"/>
              <a:t>Youth Wellnes</a:t>
            </a:r>
            <a:r>
              <a:rPr lang="en-US" dirty="0" smtClean="0"/>
              <a:t>s </a:t>
            </a:r>
            <a:r>
              <a:rPr lang="en-US" dirty="0" smtClean="0"/>
              <a:t>Coordinator/Clinician </a:t>
            </a:r>
          </a:p>
          <a:p>
            <a:pPr algn="ctr"/>
            <a:r>
              <a:rPr lang="en-US" dirty="0" smtClean="0"/>
              <a:t>Muscogee </a:t>
            </a:r>
            <a:r>
              <a:rPr lang="en-US" dirty="0"/>
              <a:t>(Creek) </a:t>
            </a:r>
            <a:r>
              <a:rPr lang="en-US" dirty="0" smtClean="0"/>
              <a:t>Nation</a:t>
            </a:r>
          </a:p>
          <a:p>
            <a:pPr algn="ctr"/>
            <a:r>
              <a:rPr lang="en-US" dirty="0" smtClean="0"/>
              <a:t>Department of Health</a:t>
            </a:r>
          </a:p>
          <a:p>
            <a:pPr algn="ctr"/>
            <a:r>
              <a:rPr lang="en-US" dirty="0" smtClean="0"/>
              <a:t>Okmulgee, OK </a:t>
            </a:r>
          </a:p>
        </p:txBody>
      </p:sp>
      <p:sp>
        <p:nvSpPr>
          <p:cNvPr id="9" name="TextBox 8"/>
          <p:cNvSpPr txBox="1"/>
          <p:nvPr/>
        </p:nvSpPr>
        <p:spPr>
          <a:xfrm>
            <a:off x="4951412" y="2084832"/>
            <a:ext cx="6858000" cy="3416320"/>
          </a:xfrm>
          <a:prstGeom prst="rect">
            <a:avLst/>
          </a:prstGeom>
          <a:noFill/>
        </p:spPr>
        <p:txBody>
          <a:bodyPr wrap="square" rtlCol="0">
            <a:spAutoFit/>
          </a:bodyPr>
          <a:lstStyle/>
          <a:p>
            <a:r>
              <a:rPr lang="en-US" dirty="0" smtClean="0"/>
              <a:t>About Thomasine</a:t>
            </a:r>
            <a:r>
              <a:rPr lang="en-US" dirty="0" smtClean="0"/>
              <a:t>: </a:t>
            </a:r>
            <a:endParaRPr lang="en-US" dirty="0"/>
          </a:p>
          <a:p>
            <a:pPr marL="285750" indent="-285750">
              <a:buFont typeface="Arial" panose="020B0604020202020204" pitchFamily="34" charset="0"/>
              <a:buChar char="•"/>
            </a:pPr>
            <a:r>
              <a:rPr lang="en-US" dirty="0" smtClean="0"/>
              <a:t>Licensed alcohol and drug counselor, providing culturally competent substance abuse prevention and treatment services in northeastern OK </a:t>
            </a:r>
          </a:p>
          <a:p>
            <a:pPr marL="285750" indent="-285750">
              <a:buFont typeface="Arial" panose="020B0604020202020204" pitchFamily="34" charset="0"/>
              <a:buChar char="•"/>
            </a:pPr>
            <a:r>
              <a:rPr lang="en-US" dirty="0" smtClean="0"/>
              <a:t>Serves 11 counties, non-reservation and 39 tribes</a:t>
            </a:r>
          </a:p>
          <a:p>
            <a:pPr marL="285750" indent="-285750">
              <a:buFont typeface="Arial" panose="020B0604020202020204" pitchFamily="34" charset="0"/>
              <a:buChar char="•"/>
            </a:pPr>
            <a:r>
              <a:rPr lang="en-US" dirty="0" smtClean="0"/>
              <a:t>Coordinates SAMHSA funded grant projects within the underserved Native American population</a:t>
            </a:r>
          </a:p>
          <a:p>
            <a:pPr marL="285750" indent="-285750">
              <a:buFont typeface="Arial" panose="020B0604020202020204" pitchFamily="34" charset="0"/>
              <a:buChar char="•"/>
            </a:pPr>
            <a:r>
              <a:rPr lang="en-US" dirty="0" smtClean="0"/>
              <a:t>Active member of the Okmulgee County </a:t>
            </a:r>
            <a:r>
              <a:rPr lang="en-US" dirty="0"/>
              <a:t>Wellness Coalition, OSU Center for Health Science Area Prevention Resource Center Coalition</a:t>
            </a:r>
            <a:r>
              <a:rPr lang="en-US" dirty="0" smtClean="0"/>
              <a:t>, and </a:t>
            </a:r>
            <a:r>
              <a:rPr lang="en-US" dirty="0" err="1" smtClean="0"/>
              <a:t>Mvskoke</a:t>
            </a:r>
            <a:r>
              <a:rPr lang="en-US" dirty="0" smtClean="0"/>
              <a:t> (Creek) Nation Youth Services Advisory Board</a:t>
            </a:r>
          </a:p>
          <a:p>
            <a:endParaRPr lang="en-US" dirty="0" smtClean="0"/>
          </a:p>
          <a:p>
            <a:endParaRPr lang="en-US" dirty="0" smtClean="0"/>
          </a:p>
          <a:p>
            <a:endParaRPr lang="en-US" dirty="0"/>
          </a:p>
        </p:txBody>
      </p:sp>
      <p:pic>
        <p:nvPicPr>
          <p:cNvPr id="6" name="Picture 5"/>
          <p:cNvPicPr>
            <a:picLocks noChangeAspect="1"/>
          </p:cNvPicPr>
          <p:nvPr/>
        </p:nvPicPr>
        <p:blipFill>
          <a:blip r:embed="rId3"/>
          <a:stretch>
            <a:fillRect/>
          </a:stretch>
        </p:blipFill>
        <p:spPr>
          <a:xfrm>
            <a:off x="7008812" y="4842913"/>
            <a:ext cx="2133600" cy="1316477"/>
          </a:xfrm>
          <a:prstGeom prst="rect">
            <a:avLst/>
          </a:prstGeom>
        </p:spPr>
      </p:pic>
      <p:pic>
        <p:nvPicPr>
          <p:cNvPr id="3" name="Picture 2"/>
          <p:cNvPicPr>
            <a:picLocks noChangeAspect="1"/>
          </p:cNvPicPr>
          <p:nvPr/>
        </p:nvPicPr>
        <p:blipFill>
          <a:blip r:embed="rId4"/>
          <a:stretch>
            <a:fillRect/>
          </a:stretch>
        </p:blipFill>
        <p:spPr>
          <a:xfrm>
            <a:off x="1217612" y="2088296"/>
            <a:ext cx="3043529" cy="2282647"/>
          </a:xfrm>
          <a:prstGeom prst="rect">
            <a:avLst/>
          </a:prstGeom>
        </p:spPr>
      </p:pic>
    </p:spTree>
    <p:extLst>
      <p:ext uri="{BB962C8B-B14F-4D97-AF65-F5344CB8AC3E}">
        <p14:creationId xmlns:p14="http://schemas.microsoft.com/office/powerpoint/2010/main" val="40251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Youth Coalition leader</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
        <p:nvSpPr>
          <p:cNvPr id="8" name="TextBox 7"/>
          <p:cNvSpPr txBox="1"/>
          <p:nvPr/>
        </p:nvSpPr>
        <p:spPr>
          <a:xfrm>
            <a:off x="379412" y="4649399"/>
            <a:ext cx="5037716" cy="923330"/>
          </a:xfrm>
          <a:prstGeom prst="rect">
            <a:avLst/>
          </a:prstGeom>
          <a:noFill/>
        </p:spPr>
        <p:txBody>
          <a:bodyPr wrap="square" rtlCol="0">
            <a:spAutoFit/>
          </a:bodyPr>
          <a:lstStyle/>
          <a:p>
            <a:pPr algn="ctr"/>
            <a:r>
              <a:rPr lang="en-US" dirty="0" smtClean="0"/>
              <a:t>Jeffrey Scot (Jay) Fife, Jr. </a:t>
            </a:r>
          </a:p>
          <a:p>
            <a:pPr algn="ctr"/>
            <a:r>
              <a:rPr lang="en-US" dirty="0" err="1" smtClean="0"/>
              <a:t>Mvskoke</a:t>
            </a:r>
            <a:r>
              <a:rPr lang="en-US" dirty="0" smtClean="0"/>
              <a:t> (Creek) Nation Youth Council</a:t>
            </a:r>
          </a:p>
          <a:p>
            <a:pPr algn="ctr"/>
            <a:r>
              <a:rPr lang="en-US" dirty="0" smtClean="0"/>
              <a:t>Okmulgee, OK</a:t>
            </a:r>
            <a:endParaRPr lang="en-US" dirty="0" smtClean="0"/>
          </a:p>
        </p:txBody>
      </p:sp>
      <p:sp>
        <p:nvSpPr>
          <p:cNvPr id="9" name="TextBox 8"/>
          <p:cNvSpPr txBox="1"/>
          <p:nvPr/>
        </p:nvSpPr>
        <p:spPr>
          <a:xfrm>
            <a:off x="5379050" y="2162232"/>
            <a:ext cx="5574905" cy="2031325"/>
          </a:xfrm>
          <a:prstGeom prst="rect">
            <a:avLst/>
          </a:prstGeom>
          <a:noFill/>
        </p:spPr>
        <p:txBody>
          <a:bodyPr wrap="square" rtlCol="0">
            <a:spAutoFit/>
          </a:bodyPr>
          <a:lstStyle/>
          <a:p>
            <a:r>
              <a:rPr lang="en-US" dirty="0" smtClean="0"/>
              <a:t>About Jay:</a:t>
            </a:r>
            <a:endParaRPr lang="en-US" dirty="0" smtClean="0"/>
          </a:p>
          <a:p>
            <a:pPr marL="285750" indent="-285750">
              <a:buFont typeface="Arial" panose="020B0604020202020204" pitchFamily="34" charset="0"/>
              <a:buChar char="•"/>
            </a:pPr>
            <a:r>
              <a:rPr lang="en-US" dirty="0" smtClean="0"/>
              <a:t>Sophomore at Preston High School </a:t>
            </a:r>
          </a:p>
          <a:p>
            <a:pPr marL="285750" indent="-285750">
              <a:buFont typeface="Arial" panose="020B0604020202020204" pitchFamily="34" charset="0"/>
              <a:buChar char="•"/>
            </a:pPr>
            <a:r>
              <a:rPr lang="en-US" dirty="0" smtClean="0"/>
              <a:t>Active member of Native American Student Association</a:t>
            </a:r>
          </a:p>
          <a:p>
            <a:pPr marL="285750" indent="-285750">
              <a:buFont typeface="Arial" panose="020B0604020202020204" pitchFamily="34" charset="0"/>
              <a:buChar char="•"/>
            </a:pPr>
            <a:r>
              <a:rPr lang="en-US" dirty="0" smtClean="0"/>
              <a:t>Second Speaker of </a:t>
            </a:r>
            <a:r>
              <a:rPr lang="en-US" dirty="0" err="1" smtClean="0"/>
              <a:t>Mvskoke</a:t>
            </a:r>
            <a:r>
              <a:rPr lang="en-US" dirty="0" smtClean="0"/>
              <a:t> Nation Youth Council</a:t>
            </a:r>
          </a:p>
          <a:p>
            <a:pPr marL="285750" indent="-285750">
              <a:buFont typeface="Arial" panose="020B0604020202020204" pitchFamily="34" charset="0"/>
              <a:buChar char="•"/>
            </a:pPr>
            <a:r>
              <a:rPr lang="en-US" dirty="0" smtClean="0"/>
              <a:t>Studies Creek, Chickasaw and </a:t>
            </a:r>
            <a:r>
              <a:rPr lang="en-US" dirty="0" err="1" smtClean="0"/>
              <a:t>Apsaalooke</a:t>
            </a:r>
            <a:r>
              <a:rPr lang="en-US" dirty="0" smtClean="0"/>
              <a:t> tribal languages </a:t>
            </a:r>
            <a:r>
              <a:rPr lang="en-US" dirty="0"/>
              <a:t>and </a:t>
            </a:r>
            <a:r>
              <a:rPr lang="en-US" dirty="0" smtClean="0"/>
              <a:t>traditions</a:t>
            </a:r>
          </a:p>
          <a:p>
            <a:endParaRPr lang="en-US" dirty="0"/>
          </a:p>
        </p:txBody>
      </p:sp>
      <p:pic>
        <p:nvPicPr>
          <p:cNvPr id="3" name="Picture 2"/>
          <p:cNvPicPr>
            <a:picLocks noChangeAspect="1"/>
          </p:cNvPicPr>
          <p:nvPr/>
        </p:nvPicPr>
        <p:blipFill rotWithShape="1">
          <a:blip r:embed="rId3"/>
          <a:srcRect l="2500" t="7368" r="5988" b="48069"/>
          <a:stretch/>
        </p:blipFill>
        <p:spPr>
          <a:xfrm>
            <a:off x="1164708" y="1903056"/>
            <a:ext cx="3640224" cy="2668943"/>
          </a:xfrm>
          <a:prstGeom prst="rect">
            <a:avLst/>
          </a:prstGeom>
        </p:spPr>
      </p:pic>
      <p:pic>
        <p:nvPicPr>
          <p:cNvPr id="6" name="Picture 2" descr="Youth Servic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412" y="4270957"/>
            <a:ext cx="1814701" cy="177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7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Youth Coalition leader</a:t>
            </a:r>
            <a:endParaRPr lang="en-US" sz="7200" dirty="0">
              <a:solidFill>
                <a:srgbClr val="C00000"/>
              </a:solidFill>
              <a:latin typeface="Agency FB" panose="020B05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6553200"/>
            <a:ext cx="1248626" cy="240806"/>
          </a:xfrm>
          <a:prstGeom prst="rect">
            <a:avLst/>
          </a:prstGeom>
        </p:spPr>
      </p:pic>
      <p:sp>
        <p:nvSpPr>
          <p:cNvPr id="8" name="TextBox 7"/>
          <p:cNvSpPr txBox="1"/>
          <p:nvPr/>
        </p:nvSpPr>
        <p:spPr>
          <a:xfrm>
            <a:off x="530455" y="4543605"/>
            <a:ext cx="5037716" cy="1200329"/>
          </a:xfrm>
          <a:prstGeom prst="rect">
            <a:avLst/>
          </a:prstGeom>
          <a:noFill/>
        </p:spPr>
        <p:txBody>
          <a:bodyPr wrap="square" rtlCol="0">
            <a:spAutoFit/>
          </a:bodyPr>
          <a:lstStyle/>
          <a:p>
            <a:pPr algn="ctr"/>
            <a:r>
              <a:rPr lang="en-US" dirty="0" smtClean="0"/>
              <a:t>Teddy McCullough, Policy Fellow</a:t>
            </a:r>
          </a:p>
          <a:p>
            <a:pPr algn="ctr"/>
            <a:r>
              <a:rPr lang="en-US" dirty="0" smtClean="0"/>
              <a:t>Center </a:t>
            </a:r>
            <a:r>
              <a:rPr lang="en-US" dirty="0"/>
              <a:t>for Native </a:t>
            </a:r>
            <a:r>
              <a:rPr lang="en-US" dirty="0" smtClean="0"/>
              <a:t>American Youth</a:t>
            </a:r>
          </a:p>
          <a:p>
            <a:pPr algn="ctr"/>
            <a:r>
              <a:rPr lang="en-US" dirty="0" smtClean="0"/>
              <a:t>Coyote </a:t>
            </a:r>
            <a:r>
              <a:rPr lang="en-US" dirty="0"/>
              <a:t>Valley Band of Pomo </a:t>
            </a:r>
            <a:endParaRPr lang="en-US" dirty="0" smtClean="0"/>
          </a:p>
          <a:p>
            <a:pPr algn="ctr"/>
            <a:r>
              <a:rPr lang="en-US" dirty="0" smtClean="0"/>
              <a:t>Lopez and San Juan Island Prevention Coalitions, WA</a:t>
            </a:r>
          </a:p>
        </p:txBody>
      </p:sp>
      <p:sp>
        <p:nvSpPr>
          <p:cNvPr id="9" name="TextBox 8"/>
          <p:cNvSpPr txBox="1"/>
          <p:nvPr/>
        </p:nvSpPr>
        <p:spPr>
          <a:xfrm>
            <a:off x="5027612" y="2165655"/>
            <a:ext cx="5105400" cy="2308324"/>
          </a:xfrm>
          <a:prstGeom prst="rect">
            <a:avLst/>
          </a:prstGeom>
          <a:noFill/>
        </p:spPr>
        <p:txBody>
          <a:bodyPr wrap="square" rtlCol="0">
            <a:spAutoFit/>
          </a:bodyPr>
          <a:lstStyle/>
          <a:p>
            <a:r>
              <a:rPr lang="en-US" dirty="0" smtClean="0"/>
              <a:t>Lopez and San </a:t>
            </a:r>
            <a:r>
              <a:rPr lang="en-US" dirty="0"/>
              <a:t>Juan Island Prevention </a:t>
            </a:r>
            <a:r>
              <a:rPr lang="en-US" dirty="0" smtClean="0"/>
              <a:t>Coalitions, </a:t>
            </a:r>
            <a:r>
              <a:rPr lang="en-US" dirty="0"/>
              <a:t>WA</a:t>
            </a:r>
          </a:p>
          <a:p>
            <a:endParaRPr lang="en-US" dirty="0" smtClean="0"/>
          </a:p>
          <a:p>
            <a:r>
              <a:rPr lang="en-US" dirty="0" smtClean="0"/>
              <a:t>Coalition Profile:</a:t>
            </a:r>
          </a:p>
          <a:p>
            <a:pPr marL="285750" indent="-285750">
              <a:buFont typeface="Arial" panose="020B0604020202020204" pitchFamily="34" charset="0"/>
              <a:buChar char="•"/>
            </a:pPr>
            <a:r>
              <a:rPr lang="en-US" dirty="0" smtClean="0"/>
              <a:t>Serves a very </a:t>
            </a:r>
            <a:r>
              <a:rPr lang="en-US" dirty="0"/>
              <a:t>small </a:t>
            </a:r>
            <a:r>
              <a:rPr lang="en-US" dirty="0" smtClean="0"/>
              <a:t>rural island</a:t>
            </a:r>
          </a:p>
          <a:p>
            <a:pPr marL="285750" indent="-285750">
              <a:buFont typeface="Arial" panose="020B0604020202020204" pitchFamily="34" charset="0"/>
              <a:buChar char="•"/>
            </a:pPr>
            <a:r>
              <a:rPr lang="en-US" dirty="0" smtClean="0"/>
              <a:t>Island-wide coalition (pop. 2500) </a:t>
            </a:r>
            <a:endParaRPr lang="en-US" dirty="0"/>
          </a:p>
          <a:p>
            <a:pPr marL="285750" indent="-285750">
              <a:buFont typeface="Arial" panose="020B0604020202020204" pitchFamily="34" charset="0"/>
              <a:buChar char="•"/>
            </a:pPr>
            <a:r>
              <a:rPr lang="en-US" dirty="0" smtClean="0"/>
              <a:t>Targets youth from 2 schools</a:t>
            </a:r>
          </a:p>
          <a:p>
            <a:pPr marL="285750" indent="-285750">
              <a:buFont typeface="Arial" panose="020B0604020202020204" pitchFamily="34" charset="0"/>
              <a:buChar char="•"/>
            </a:pPr>
            <a:r>
              <a:rPr lang="en-US" dirty="0" smtClean="0"/>
              <a:t>D.R.E.A.M. Team</a:t>
            </a:r>
          </a:p>
          <a:p>
            <a:endParaRPr lang="en-US" dirty="0"/>
          </a:p>
        </p:txBody>
      </p:sp>
      <p:pic>
        <p:nvPicPr>
          <p:cNvPr id="5" name="Picture 4"/>
          <p:cNvPicPr>
            <a:picLocks noChangeAspect="1"/>
          </p:cNvPicPr>
          <p:nvPr/>
        </p:nvPicPr>
        <p:blipFill>
          <a:blip r:embed="rId3"/>
          <a:stretch>
            <a:fillRect/>
          </a:stretch>
        </p:blipFill>
        <p:spPr>
          <a:xfrm>
            <a:off x="9096628" y="2819400"/>
            <a:ext cx="1905000" cy="2575943"/>
          </a:xfrm>
          <a:prstGeom prst="rect">
            <a:avLst/>
          </a:prstGeom>
        </p:spPr>
      </p:pic>
      <p:pic>
        <p:nvPicPr>
          <p:cNvPr id="10" name="Picture 9"/>
          <p:cNvPicPr>
            <a:picLocks noChangeAspect="1"/>
          </p:cNvPicPr>
          <p:nvPr/>
        </p:nvPicPr>
        <p:blipFill>
          <a:blip r:embed="rId4"/>
          <a:stretch>
            <a:fillRect/>
          </a:stretch>
        </p:blipFill>
        <p:spPr>
          <a:xfrm>
            <a:off x="1912785" y="2183289"/>
            <a:ext cx="2273056" cy="2273056"/>
          </a:xfrm>
          <a:prstGeom prst="rect">
            <a:avLst/>
          </a:prstGeom>
        </p:spPr>
      </p:pic>
      <p:pic>
        <p:nvPicPr>
          <p:cNvPr id="2" name="Picture 1"/>
          <p:cNvPicPr>
            <a:picLocks noChangeAspect="1"/>
          </p:cNvPicPr>
          <p:nvPr/>
        </p:nvPicPr>
        <p:blipFill>
          <a:blip r:embed="rId5"/>
          <a:stretch>
            <a:fillRect/>
          </a:stretch>
        </p:blipFill>
        <p:spPr>
          <a:xfrm>
            <a:off x="8742664" y="5775895"/>
            <a:ext cx="2993715" cy="790219"/>
          </a:xfrm>
          <a:prstGeom prst="rect">
            <a:avLst/>
          </a:prstGeom>
        </p:spPr>
      </p:pic>
      <p:pic>
        <p:nvPicPr>
          <p:cNvPr id="1026" name="Picture 2" descr="Lopez Island Prevention Coali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7959" y="5773504"/>
            <a:ext cx="2324705" cy="65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1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solidFill>
                  <a:srgbClr val="C00000"/>
                </a:solidFill>
                <a:latin typeface="Agency FB" panose="020B0503020202020204" pitchFamily="34" charset="0"/>
              </a:rPr>
              <a:t>Introductions and Objectives</a:t>
            </a:r>
            <a:endParaRPr lang="en-US" sz="6600" dirty="0">
              <a:solidFill>
                <a:srgbClr val="C00000"/>
              </a:solidFill>
              <a:latin typeface="Agency FB" panose="020B0503020202020204" pitchFamily="34" charset="0"/>
            </a:endParaRPr>
          </a:p>
        </p:txBody>
      </p:sp>
      <p:sp>
        <p:nvSpPr>
          <p:cNvPr id="3" name="Content Placeholder 2"/>
          <p:cNvSpPr>
            <a:spLocks noGrp="1"/>
          </p:cNvSpPr>
          <p:nvPr>
            <p:ph idx="1"/>
          </p:nvPr>
        </p:nvSpPr>
        <p:spPr>
          <a:xfrm>
            <a:off x="1023860" y="1981200"/>
            <a:ext cx="9717542" cy="4023360"/>
          </a:xfrm>
        </p:spPr>
        <p:txBody>
          <a:bodyPr>
            <a:normAutofit/>
          </a:bodyPr>
          <a:lstStyle/>
          <a:p>
            <a:r>
              <a:rPr lang="en-US" sz="2800" dirty="0" smtClean="0"/>
              <a:t>Objectives of Today’s Webinar</a:t>
            </a:r>
          </a:p>
          <a:p>
            <a:pPr marL="514350" indent="-514350">
              <a:buAutoNum type="arabicPeriod"/>
            </a:pPr>
            <a:r>
              <a:rPr lang="en-US" sz="2800" dirty="0" smtClean="0"/>
              <a:t>Explore the data on native youth substance use </a:t>
            </a:r>
          </a:p>
          <a:p>
            <a:pPr marL="514350" indent="-514350">
              <a:buAutoNum type="arabicPeriod"/>
            </a:pPr>
            <a:r>
              <a:rPr lang="en-US" sz="2800" dirty="0" smtClean="0"/>
              <a:t>Become more aware of native culture and its importance when looking to engage native youth and their families</a:t>
            </a:r>
          </a:p>
          <a:p>
            <a:pPr marL="514350" indent="-514350">
              <a:buAutoNum type="arabicPeriod"/>
            </a:pPr>
            <a:r>
              <a:rPr lang="en-US" sz="2800" dirty="0" smtClean="0"/>
              <a:t>Evaluate coalition readiness to engage native Youth</a:t>
            </a:r>
          </a:p>
          <a:p>
            <a:pPr marL="514350" indent="-514350">
              <a:buFont typeface="Arial" pitchFamily="34" charset="0"/>
              <a:buAutoNum type="arabicPeriod"/>
            </a:pPr>
            <a:r>
              <a:rPr lang="en-US" sz="2800" dirty="0"/>
              <a:t>Identify strategies to engage n</a:t>
            </a:r>
            <a:r>
              <a:rPr lang="en-US" sz="2800" dirty="0" smtClean="0"/>
              <a:t>ative </a:t>
            </a:r>
            <a:r>
              <a:rPr lang="en-US" sz="2800" dirty="0"/>
              <a:t>Youth in </a:t>
            </a:r>
            <a:r>
              <a:rPr lang="en-US" sz="2800" dirty="0" smtClean="0"/>
              <a:t>coalition </a:t>
            </a:r>
            <a:r>
              <a:rPr lang="en-US" sz="2800" dirty="0"/>
              <a:t>work</a:t>
            </a:r>
          </a:p>
          <a:p>
            <a:pPr marL="0" indent="0">
              <a:buNone/>
            </a:pPr>
            <a:endParaRPr lang="en-US" sz="2800" dirty="0"/>
          </a:p>
        </p:txBody>
      </p:sp>
    </p:spTree>
    <p:extLst>
      <p:ext uri="{BB962C8B-B14F-4D97-AF65-F5344CB8AC3E}">
        <p14:creationId xmlns:p14="http://schemas.microsoft.com/office/powerpoint/2010/main" val="17646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solidFill>
                  <a:srgbClr val="C00000"/>
                </a:solidFill>
                <a:latin typeface="Agency FB" panose="020B0503020202020204" pitchFamily="34" charset="0"/>
              </a:rPr>
              <a:t>Polling for Facts #1</a:t>
            </a:r>
            <a:endParaRPr lang="en-US" sz="7200" dirty="0">
              <a:solidFill>
                <a:srgbClr val="C00000"/>
              </a:solidFill>
              <a:latin typeface="Agency FB" panose="020B0503020202020204" pitchFamily="34" charset="0"/>
            </a:endParaRPr>
          </a:p>
        </p:txBody>
      </p:sp>
    </p:spTree>
    <p:extLst>
      <p:ext uri="{BB962C8B-B14F-4D97-AF65-F5344CB8AC3E}">
        <p14:creationId xmlns:p14="http://schemas.microsoft.com/office/powerpoint/2010/main" val="162390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solidFill>
                  <a:srgbClr val="C00000"/>
                </a:solidFill>
                <a:latin typeface="Agency FB" panose="020B0503020202020204" pitchFamily="34" charset="0"/>
              </a:rPr>
              <a:t>Polling for Facts #2</a:t>
            </a:r>
            <a:endParaRPr lang="en-US" sz="7200" dirty="0">
              <a:solidFill>
                <a:srgbClr val="C00000"/>
              </a:solidFill>
              <a:latin typeface="Agency FB" panose="020B0503020202020204" pitchFamily="34" charset="0"/>
            </a:endParaRPr>
          </a:p>
        </p:txBody>
      </p:sp>
    </p:spTree>
    <p:extLst>
      <p:ext uri="{BB962C8B-B14F-4D97-AF65-F5344CB8AC3E}">
        <p14:creationId xmlns:p14="http://schemas.microsoft.com/office/powerpoint/2010/main" val="159983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1290</Words>
  <Application>Microsoft Office PowerPoint</Application>
  <PresentationFormat>Custom</PresentationFormat>
  <Paragraphs>168</Paragraphs>
  <Slides>27</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Agency FB</vt:lpstr>
      <vt:lpstr>Angsana New</vt:lpstr>
      <vt:lpstr>Arial</vt:lpstr>
      <vt:lpstr>Corbel</vt:lpstr>
      <vt:lpstr>Courier New</vt:lpstr>
      <vt:lpstr>Tw Cen MT</vt:lpstr>
      <vt:lpstr>Tw Cen MT Condensed</vt:lpstr>
      <vt:lpstr>Wingdings</vt:lpstr>
      <vt:lpstr>Wingdings 3</vt:lpstr>
      <vt:lpstr>Integral</vt:lpstr>
      <vt:lpstr>Engaging Native Youth  in Prevention</vt:lpstr>
      <vt:lpstr>Welcome </vt:lpstr>
      <vt:lpstr>Moderator</vt:lpstr>
      <vt:lpstr>Adult Coalition leader</vt:lpstr>
      <vt:lpstr>Youth Coalition leader</vt:lpstr>
      <vt:lpstr>Youth Coalition leader</vt:lpstr>
      <vt:lpstr>Introductions and Objectives</vt:lpstr>
      <vt:lpstr>Polling for Facts #1</vt:lpstr>
      <vt:lpstr>Polling for Facts #2</vt:lpstr>
      <vt:lpstr>Monitoring the data</vt:lpstr>
      <vt:lpstr>Monitoring the data</vt:lpstr>
      <vt:lpstr>Monitoring the data</vt:lpstr>
      <vt:lpstr>CULTURAL OBSERVATIONS</vt:lpstr>
      <vt:lpstr>CULTURAL OBSERVATIONS</vt:lpstr>
      <vt:lpstr>MOVING FORWARD</vt:lpstr>
      <vt:lpstr>MOVING FORWARD</vt:lpstr>
      <vt:lpstr>Moving forward</vt:lpstr>
      <vt:lpstr>Insights from Coalition Youth Leader</vt:lpstr>
      <vt:lpstr>Insights from Thomasine and Jay</vt:lpstr>
      <vt:lpstr>Next Steps</vt:lpstr>
      <vt:lpstr>Polling for Facts #3</vt:lpstr>
      <vt:lpstr>Closing and Questions</vt:lpstr>
      <vt:lpstr>UPCOMING YOUTH ENGAGEMENT WEBINARS</vt:lpstr>
      <vt:lpstr>FIND TODAY’S WEBINAR</vt:lpstr>
      <vt:lpstr>connections</vt:lpstr>
      <vt:lpstr>Other Resources</vt:lpstr>
      <vt:lpstr>Thanks for joining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2016-04-22T15:01:24Z</dcterms:created>
  <dcterms:modified xsi:type="dcterms:W3CDTF">2016-05-16T20:26:08Z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