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7" r:id="rId2"/>
  </p:sldMasterIdLst>
  <p:notesMasterIdLst>
    <p:notesMasterId r:id="rId29"/>
  </p:notesMasterIdLst>
  <p:handoutMasterIdLst>
    <p:handoutMasterId r:id="rId30"/>
  </p:handoutMasterIdLst>
  <p:sldIdLst>
    <p:sldId id="256" r:id="rId3"/>
    <p:sldId id="286" r:id="rId4"/>
    <p:sldId id="273" r:id="rId5"/>
    <p:sldId id="297" r:id="rId6"/>
    <p:sldId id="298" r:id="rId7"/>
    <p:sldId id="288" r:id="rId8"/>
    <p:sldId id="289" r:id="rId9"/>
    <p:sldId id="300" r:id="rId10"/>
    <p:sldId id="274" r:id="rId11"/>
    <p:sldId id="302" r:id="rId12"/>
    <p:sldId id="287" r:id="rId13"/>
    <p:sldId id="282" r:id="rId14"/>
    <p:sldId id="299" r:id="rId15"/>
    <p:sldId id="303" r:id="rId16"/>
    <p:sldId id="281" r:id="rId17"/>
    <p:sldId id="262" r:id="rId18"/>
    <p:sldId id="291" r:id="rId19"/>
    <p:sldId id="292" r:id="rId20"/>
    <p:sldId id="294" r:id="rId21"/>
    <p:sldId id="301" r:id="rId22"/>
    <p:sldId id="296" r:id="rId23"/>
    <p:sldId id="284" r:id="rId24"/>
    <p:sldId id="304" r:id="rId25"/>
    <p:sldId id="283" r:id="rId26"/>
    <p:sldId id="305" r:id="rId27"/>
    <p:sldId id="279" r:id="rId2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13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5110" autoAdjust="0"/>
  </p:normalViewPr>
  <p:slideViewPr>
    <p:cSldViewPr>
      <p:cViewPr varScale="1">
        <p:scale>
          <a:sx n="92" d="100"/>
          <a:sy n="92" d="100"/>
        </p:scale>
        <p:origin x="450" y="66"/>
      </p:cViewPr>
      <p:guideLst>
        <p:guide orient="horz" pos="2160"/>
        <p:guide pos="3839"/>
      </p:guideLst>
    </p:cSldViewPr>
  </p:slideViewPr>
  <p:outlineViewPr>
    <p:cViewPr>
      <p:scale>
        <a:sx n="33" d="100"/>
        <a:sy n="33" d="100"/>
      </p:scale>
      <p:origin x="0" y="-6882"/>
    </p:cViewPr>
  </p:outlin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6000" dirty="0" smtClean="0">
                <a:latin typeface="Agency FB" panose="020B0503020202020204" pitchFamily="34" charset="0"/>
              </a:rPr>
              <a:t>53%</a:t>
            </a:r>
            <a:endParaRPr lang="en-US" sz="6000" dirty="0">
              <a:latin typeface="Agency FB" panose="020B0503020202020204" pitchFamily="34" charset="0"/>
            </a:endParaRPr>
          </a:p>
        </c:rich>
      </c:tx>
      <c:layout>
        <c:manualLayout>
          <c:xMode val="edge"/>
          <c:yMode val="edge"/>
          <c:x val="0.40446515722972648"/>
          <c:y val="0.49308354659999598"/>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9DC8-414D-BE87-2999C03CC7A1}"/>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9DC8-414D-BE87-2999C03CC7A1}"/>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9DC8-414D-BE87-2999C03CC7A1}"/>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9DC8-414D-BE87-2999C03CC7A1}"/>
              </c:ext>
            </c:extLst>
          </c:dPt>
          <c:cat>
            <c:strRef>
              <c:f>Sheet1!$A$2:$A$5</c:f>
              <c:strCache>
                <c:ptCount val="3"/>
                <c:pt idx="0">
                  <c:v>1st Qtr</c:v>
                </c:pt>
                <c:pt idx="1">
                  <c:v>2nd Qtr</c:v>
                </c:pt>
                <c:pt idx="2">
                  <c:v>3rd Qtr</c:v>
                </c:pt>
              </c:strCache>
            </c:strRef>
          </c:cat>
          <c:val>
            <c:numRef>
              <c:f>Sheet1!$B$2:$B$5</c:f>
              <c:numCache>
                <c:formatCode>General</c:formatCode>
                <c:ptCount val="4"/>
                <c:pt idx="0">
                  <c:v>5.3</c:v>
                </c:pt>
                <c:pt idx="1">
                  <c:v>4.7</c:v>
                </c:pt>
              </c:numCache>
            </c:numRef>
          </c:val>
          <c:extLst xmlns:c16r2="http://schemas.microsoft.com/office/drawing/2015/06/chart">
            <c:ext xmlns:c16="http://schemas.microsoft.com/office/drawing/2014/chart" uri="{C3380CC4-5D6E-409C-BE32-E72D297353CC}">
              <c16:uniqueId val="{00000008-9DC8-414D-BE87-2999C03CC7A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6ACB66-EAB9-4D45-9F9C-28EA120D791D}" type="datetimeFigureOut">
              <a:rPr lang="en-US"/>
              <a:t>5/11/2016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837A6B-DAA4-4C2D-AEAB-4E9E70095794}" type="slidenum">
              <a:rPr/>
              <a:t>‹#›</a:t>
            </a:fld>
            <a:endParaRPr/>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79D970-AC71-40CF-8717-2E4EAB5207AF}" type="datetimeFigureOut">
              <a:rPr lang="en-US"/>
              <a:t>5/11/2016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66150-FA26-45B5-BF0B-186B42A09DC9}" type="slidenum">
              <a:rPr/>
              <a:t>‹#›</a:t>
            </a:fld>
            <a:endParaRPr/>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266150-FA26-45B5-BF0B-186B42A09DC9}" type="slidenum">
              <a:rPr lang="en-US" smtClean="0"/>
              <a:t>1</a:t>
            </a:fld>
            <a:endParaRPr lang="en-US"/>
          </a:p>
        </p:txBody>
      </p:sp>
    </p:spTree>
    <p:extLst>
      <p:ext uri="{BB962C8B-B14F-4D97-AF65-F5344CB8AC3E}">
        <p14:creationId xmlns:p14="http://schemas.microsoft.com/office/powerpoint/2010/main" val="53327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cs typeface="Angsana New" panose="02020603050405020304" pitchFamily="18" charset="-34"/>
              </a:rPr>
              <a:t>With high use rates and a steady increase in population, it is critical to include Latino youth in coalition efforts to reduce substance abuse among young people. Here are a few strategies to effectively and appropriately engage Latino youth in coalitions</a:t>
            </a:r>
          </a:p>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12</a:t>
            </a:fld>
            <a:endParaRPr lang="en-US"/>
          </a:p>
        </p:txBody>
      </p:sp>
    </p:spTree>
    <p:extLst>
      <p:ext uri="{BB962C8B-B14F-4D97-AF65-F5344CB8AC3E}">
        <p14:creationId xmlns:p14="http://schemas.microsoft.com/office/powerpoint/2010/main" val="2274117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A2CC701-D80A-463B-8415-A85485312088}" type="slidenum">
              <a:rPr lang="en-US" smtClean="0"/>
              <a:t>14</a:t>
            </a:fld>
            <a:endParaRPr lang="en-US"/>
          </a:p>
        </p:txBody>
      </p:sp>
    </p:spTree>
    <p:extLst>
      <p:ext uri="{BB962C8B-B14F-4D97-AF65-F5344CB8AC3E}">
        <p14:creationId xmlns:p14="http://schemas.microsoft.com/office/powerpoint/2010/main" val="2615601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A2CC701-D80A-463B-8415-A85485312088}" type="slidenum">
              <a:rPr lang="en-US" smtClean="0"/>
              <a:t>15</a:t>
            </a:fld>
            <a:endParaRPr lang="en-US"/>
          </a:p>
        </p:txBody>
      </p:sp>
    </p:spTree>
    <p:extLst>
      <p:ext uri="{BB962C8B-B14F-4D97-AF65-F5344CB8AC3E}">
        <p14:creationId xmlns:p14="http://schemas.microsoft.com/office/powerpoint/2010/main" val="866445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A2CC701-D80A-463B-8415-A85485312088}" type="slidenum">
              <a:rPr lang="en-US" smtClean="0"/>
              <a:t>16</a:t>
            </a:fld>
            <a:endParaRPr lang="en-US"/>
          </a:p>
        </p:txBody>
      </p:sp>
    </p:spTree>
    <p:extLst>
      <p:ext uri="{BB962C8B-B14F-4D97-AF65-F5344CB8AC3E}">
        <p14:creationId xmlns:p14="http://schemas.microsoft.com/office/powerpoint/2010/main" val="169998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3A2CC701-D80A-463B-8415-A85485312088}" type="slidenum">
              <a:rPr lang="en-US" smtClean="0"/>
              <a:t>26</a:t>
            </a:fld>
            <a:endParaRPr lang="en-US"/>
          </a:p>
        </p:txBody>
      </p:sp>
    </p:spTree>
    <p:extLst>
      <p:ext uri="{BB962C8B-B14F-4D97-AF65-F5344CB8AC3E}">
        <p14:creationId xmlns:p14="http://schemas.microsoft.com/office/powerpoint/2010/main" val="41529798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081" y="4960137"/>
            <a:ext cx="7770376" cy="1463040"/>
          </a:xfrm>
        </p:spPr>
        <p:txBody>
          <a:bodyPr anchor="ctr">
            <a:normAutofit/>
          </a:bodyPr>
          <a:lstStyle>
            <a:lvl1pPr algn="r">
              <a:defRPr sz="4999"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08357" y="4960137"/>
            <a:ext cx="3199567" cy="1463040"/>
          </a:xfrm>
        </p:spPr>
        <p:txBody>
          <a:bodyPr lIns="91440" rIns="91440" anchor="ctr">
            <a:normAutofit/>
          </a:bodyPr>
          <a:lstStyle>
            <a:lvl1pPr marL="0" indent="0" algn="l">
              <a:lnSpc>
                <a:spcPct val="100000"/>
              </a:lnSpc>
              <a:spcBef>
                <a:spcPts val="0"/>
              </a:spcBef>
              <a:buNone/>
              <a:defRPr sz="1799">
                <a:solidFill>
                  <a:schemeClr val="tx1">
                    <a:lumMod val="95000"/>
                    <a:lumOff val="5000"/>
                  </a:schemeClr>
                </a:solidFill>
              </a:defRPr>
            </a:lvl1pPr>
            <a:lvl2pPr marL="457063" indent="0" algn="ctr">
              <a:buNone/>
              <a:defRPr sz="1799"/>
            </a:lvl2pPr>
            <a:lvl3pPr marL="914126" indent="0" algn="ctr">
              <a:buNone/>
              <a:defRPr sz="1799"/>
            </a:lvl3pPr>
            <a:lvl4pPr marL="1371189" indent="0" algn="ctr">
              <a:buNone/>
              <a:defRPr sz="1799"/>
            </a:lvl4pPr>
            <a:lvl5pPr marL="1828251" indent="0" algn="ctr">
              <a:buNone/>
              <a:defRPr sz="1799"/>
            </a:lvl5pPr>
            <a:lvl6pPr marL="2285314" indent="0" algn="ctr">
              <a:buNone/>
              <a:defRPr sz="1799"/>
            </a:lvl6pPr>
            <a:lvl7pPr marL="2742377" indent="0" algn="ctr">
              <a:buNone/>
              <a:defRPr sz="1799"/>
            </a:lvl7pPr>
            <a:lvl8pPr marL="3199440" indent="0" algn="ctr">
              <a:buNone/>
              <a:defRPr sz="1799"/>
            </a:lvl8pPr>
            <a:lvl9pPr marL="3656503" indent="0" algn="ctr">
              <a:buNone/>
              <a:defRPr sz="1799"/>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DBAE847-4E33-400C-841B-6519156C9541}" type="datetime1">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B167E-EA96-4147-81DE-549160052C22}" type="slidenum">
              <a:rPr lang="en-US" smtClean="0"/>
              <a:t>‹#›</a:t>
            </a:fld>
            <a:endParaRPr lang="en-US"/>
          </a:p>
        </p:txBody>
      </p:sp>
      <p:cxnSp>
        <p:nvCxnSpPr>
          <p:cNvPr id="13" name="Straight Connector 12"/>
          <p:cNvCxnSpPr/>
          <p:nvPr/>
        </p:nvCxnSpPr>
        <p:spPr>
          <a:xfrm flipV="1">
            <a:off x="8384658"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2188825"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3726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B7EFA7-779C-41D3-BDDB-B0E374CE2095}" type="datetime1">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B167E-EA96-4147-81DE-549160052C22}" type="slidenum">
              <a:rPr lang="en-US" smtClean="0"/>
              <a:t>‹#›</a:t>
            </a:fld>
            <a:endParaRPr lang="en-US"/>
          </a:p>
        </p:txBody>
      </p:sp>
    </p:spTree>
    <p:extLst>
      <p:ext uri="{BB962C8B-B14F-4D97-AF65-F5344CB8AC3E}">
        <p14:creationId xmlns:p14="http://schemas.microsoft.com/office/powerpoint/2010/main" val="275712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9" y="762000"/>
            <a:ext cx="262821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343" y="762000"/>
            <a:ext cx="7579926"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11F106-CDE1-4AE9-8662-D234EE0FE19B}" type="datetime1">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B167E-EA96-4147-81DE-549160052C22}" type="slidenum">
              <a:rPr lang="en-US" smtClean="0"/>
              <a:t>‹#›</a:t>
            </a:fld>
            <a:endParaRPr lang="en-US"/>
          </a:p>
        </p:txBody>
      </p:sp>
      <p:cxnSp>
        <p:nvCxnSpPr>
          <p:cNvPr id="7" name="Straight Connector 6"/>
          <p:cNvCxnSpPr/>
          <p:nvPr/>
        </p:nvCxnSpPr>
        <p:spPr>
          <a:xfrm rot="5400000" flipV="1">
            <a:off x="10055781" y="59382"/>
            <a:ext cx="0" cy="91416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432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7F5279-7479-4F74-9083-3D678FFBBF56}" type="datetime1">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B167E-EA96-4147-81DE-549160052C22}" type="slidenum">
              <a:rPr lang="en-US" smtClean="0"/>
              <a:t>‹#›</a:t>
            </a:fld>
            <a:endParaRPr lang="en-US"/>
          </a:p>
        </p:txBody>
      </p:sp>
    </p:spTree>
    <p:extLst>
      <p:ext uri="{BB962C8B-B14F-4D97-AF65-F5344CB8AC3E}">
        <p14:creationId xmlns:p14="http://schemas.microsoft.com/office/powerpoint/2010/main" val="401972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081" y="4960137"/>
            <a:ext cx="7770376" cy="1463040"/>
          </a:xfrm>
        </p:spPr>
        <p:txBody>
          <a:bodyPr anchor="ctr">
            <a:normAutofit/>
          </a:bodyPr>
          <a:lstStyle>
            <a:lvl1pPr algn="r">
              <a:defRPr sz="4999"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08357" y="4960137"/>
            <a:ext cx="3199567" cy="1463040"/>
          </a:xfrm>
        </p:spPr>
        <p:txBody>
          <a:bodyPr lIns="91440" rIns="91440" anchor="ctr">
            <a:normAutofit/>
          </a:bodyPr>
          <a:lstStyle>
            <a:lvl1pPr marL="0" indent="0">
              <a:lnSpc>
                <a:spcPct val="100000"/>
              </a:lnSpc>
              <a:spcBef>
                <a:spcPts val="0"/>
              </a:spcBef>
              <a:buNone/>
              <a:defRPr sz="1799">
                <a:solidFill>
                  <a:schemeClr val="tx1">
                    <a:lumMod val="95000"/>
                    <a:lumOff val="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6345F4-4AFC-45B1-B235-A5D3D3CF875D}" type="datetime1">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B167E-EA96-4147-81DE-549160052C22}" type="slidenum">
              <a:rPr lang="en-US" smtClean="0"/>
              <a:t>‹#›</a:t>
            </a:fld>
            <a:endParaRPr lang="en-US"/>
          </a:p>
        </p:txBody>
      </p:sp>
      <p:cxnSp>
        <p:nvCxnSpPr>
          <p:cNvPr id="12" name="Straight Connector 11"/>
          <p:cNvCxnSpPr/>
          <p:nvPr/>
        </p:nvCxnSpPr>
        <p:spPr>
          <a:xfrm flipV="1">
            <a:off x="8384658"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88825"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6499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3861" y="585216"/>
            <a:ext cx="9717541"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3860" y="2286000"/>
            <a:ext cx="4753642"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7760" y="2286000"/>
            <a:ext cx="4753642"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E3395B-5EC9-4DBE-8CB6-17A287BAF99F}" type="datetime1">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3B167E-EA96-4147-81DE-549160052C22}" type="slidenum">
              <a:rPr lang="en-US" smtClean="0"/>
              <a:t>‹#›</a:t>
            </a:fld>
            <a:endParaRPr lang="en-US"/>
          </a:p>
        </p:txBody>
      </p:sp>
    </p:spTree>
    <p:extLst>
      <p:ext uri="{BB962C8B-B14F-4D97-AF65-F5344CB8AC3E}">
        <p14:creationId xmlns:p14="http://schemas.microsoft.com/office/powerpoint/2010/main" val="129569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3861" y="2179636"/>
            <a:ext cx="4753642" cy="822960"/>
          </a:xfrm>
        </p:spPr>
        <p:txBody>
          <a:bodyPr lIns="137160" rIns="137160" anchor="ctr">
            <a:normAutofit/>
          </a:bodyPr>
          <a:lstStyle>
            <a:lvl1pPr marL="0" indent="0">
              <a:spcBef>
                <a:spcPts val="0"/>
              </a:spcBef>
              <a:spcAft>
                <a:spcPts val="0"/>
              </a:spcAft>
              <a:buNone/>
              <a:defRPr sz="2299" b="0" cap="none" baseline="0">
                <a:solidFill>
                  <a:schemeClr val="accent1"/>
                </a:solidFill>
                <a:latin typeface="+mn-lt"/>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3861" y="2967788"/>
            <a:ext cx="4753642"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8" y="2179636"/>
            <a:ext cx="4753642" cy="822960"/>
          </a:xfrm>
        </p:spPr>
        <p:txBody>
          <a:bodyPr lIns="137160" rIns="137160" anchor="ctr">
            <a:normAutofit/>
          </a:bodyPr>
          <a:lstStyle>
            <a:lvl1pPr marL="0" indent="0">
              <a:spcBef>
                <a:spcPts val="0"/>
              </a:spcBef>
              <a:spcAft>
                <a:spcPts val="0"/>
              </a:spcAft>
              <a:buNone/>
              <a:defRPr lang="en-US" sz="2299" b="0" kern="1200" cap="none" baseline="0" dirty="0">
                <a:solidFill>
                  <a:schemeClr val="accent1"/>
                </a:solidFill>
                <a:latin typeface="+mn-lt"/>
                <a:ea typeface="+mn-ea"/>
                <a:cs typeface="+mn-cs"/>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marL="0" lvl="0" indent="0" algn="l" defTabSz="914126" rtl="0" eaLnBrk="1" latinLnBrk="0" hangingPunct="1">
              <a:lnSpc>
                <a:spcPct val="90000"/>
              </a:lnSpc>
              <a:spcBef>
                <a:spcPts val="1799"/>
              </a:spcBef>
              <a:buNone/>
            </a:pPr>
            <a:r>
              <a:rPr lang="en-US" smtClean="0"/>
              <a:t>Click to edit Master text styles</a:t>
            </a:r>
          </a:p>
        </p:txBody>
      </p:sp>
      <p:sp>
        <p:nvSpPr>
          <p:cNvPr id="6" name="Content Placeholder 5"/>
          <p:cNvSpPr>
            <a:spLocks noGrp="1"/>
          </p:cNvSpPr>
          <p:nvPr>
            <p:ph sz="quarter" idx="4"/>
          </p:nvPr>
        </p:nvSpPr>
        <p:spPr>
          <a:xfrm>
            <a:off x="5989328" y="2967788"/>
            <a:ext cx="4753642"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C96218-1763-419C-8467-C18831B500B3}" type="datetime1">
              <a:rPr lang="en-US" smtClean="0"/>
              <a:t>5/11/2016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3B167E-EA96-4147-81DE-549160052C22}" type="slidenum">
              <a:rPr lang="en-US" smtClean="0"/>
              <a:t>‹#›</a:t>
            </a:fld>
            <a:endParaRPr lang="en-US"/>
          </a:p>
        </p:txBody>
      </p:sp>
    </p:spTree>
    <p:extLst>
      <p:ext uri="{BB962C8B-B14F-4D97-AF65-F5344CB8AC3E}">
        <p14:creationId xmlns:p14="http://schemas.microsoft.com/office/powerpoint/2010/main" val="341592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43B9DDE-5FF0-4A5E-A464-42BE893FF8A9}" type="datetime1">
              <a:rPr lang="en-US" smtClean="0"/>
              <a:t>5/11/2016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3B167E-EA96-4147-81DE-549160052C22}" type="slidenum">
              <a:rPr lang="en-US" smtClean="0"/>
              <a:t>‹#›</a:t>
            </a:fld>
            <a:endParaRPr lang="en-US"/>
          </a:p>
        </p:txBody>
      </p:sp>
    </p:spTree>
    <p:extLst>
      <p:ext uri="{BB962C8B-B14F-4D97-AF65-F5344CB8AC3E}">
        <p14:creationId xmlns:p14="http://schemas.microsoft.com/office/powerpoint/2010/main" val="411079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3D6582-6BDE-4610-9B95-C7FA7CB4D20C}" type="datetime1">
              <a:rPr lang="en-US" smtClean="0"/>
              <a:t>5/11/2016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3B167E-EA96-4147-81DE-549160052C22}" type="slidenum">
              <a:rPr lang="en-US" smtClean="0"/>
              <a:t>‹#›</a:t>
            </a:fld>
            <a:endParaRPr lang="en-US"/>
          </a:p>
        </p:txBody>
      </p:sp>
    </p:spTree>
    <p:extLst>
      <p:ext uri="{BB962C8B-B14F-4D97-AF65-F5344CB8AC3E}">
        <p14:creationId xmlns:p14="http://schemas.microsoft.com/office/powerpoint/2010/main" val="412571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3861" y="471509"/>
            <a:ext cx="4387977" cy="1737360"/>
          </a:xfrm>
        </p:spPr>
        <p:txBody>
          <a:bodyPr>
            <a:noAutofit/>
          </a:bodyPr>
          <a:lstStyle>
            <a:lvl1pPr>
              <a:lnSpc>
                <a:spcPct val="80000"/>
              </a:lnSpc>
              <a:defRPr sz="3999"/>
            </a:lvl1pPr>
          </a:lstStyle>
          <a:p>
            <a:r>
              <a:rPr lang="en-US" smtClean="0"/>
              <a:t>Click to edit Master title style</a:t>
            </a:r>
            <a:endParaRPr lang="en-US" dirty="0"/>
          </a:p>
        </p:txBody>
      </p:sp>
      <p:sp>
        <p:nvSpPr>
          <p:cNvPr id="3" name="Content Placeholder 2"/>
          <p:cNvSpPr>
            <a:spLocks noGrp="1"/>
          </p:cNvSpPr>
          <p:nvPr>
            <p:ph idx="1"/>
          </p:nvPr>
        </p:nvSpPr>
        <p:spPr>
          <a:xfrm>
            <a:off x="5713512" y="822960"/>
            <a:ext cx="5676945" cy="5184648"/>
          </a:xfrm>
        </p:spPr>
        <p:txBody>
          <a:bodyPr/>
          <a:lstStyle>
            <a:lvl1pPr>
              <a:defRPr sz="2399"/>
            </a:lvl1pPr>
            <a:lvl2pPr>
              <a:defRPr sz="1999"/>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3861" y="2257506"/>
            <a:ext cx="4387977" cy="3762294"/>
          </a:xfrm>
        </p:spPr>
        <p:txBody>
          <a:bodyPr lIns="91440" rIns="91440">
            <a:normAutofit/>
          </a:bodyPr>
          <a:lstStyle>
            <a:lvl1pPr marL="0" indent="0">
              <a:lnSpc>
                <a:spcPct val="108000"/>
              </a:lnSpc>
              <a:spcBef>
                <a:spcPts val="600"/>
              </a:spcBef>
              <a:buNone/>
              <a:defRPr sz="16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ACA56E-E29E-46EC-A9A0-4806FF5CC58D}" type="datetime1">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3B167E-EA96-4147-81DE-549160052C22}" type="slidenum">
              <a:rPr lang="en-US" smtClean="0"/>
              <a:t>‹#›</a:t>
            </a:fld>
            <a:endParaRPr lang="en-US"/>
          </a:p>
        </p:txBody>
      </p:sp>
    </p:spTree>
    <p:extLst>
      <p:ext uri="{BB962C8B-B14F-4D97-AF65-F5344CB8AC3E}">
        <p14:creationId xmlns:p14="http://schemas.microsoft.com/office/powerpoint/2010/main" val="37195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081" y="4960138"/>
            <a:ext cx="7770376" cy="1463040"/>
          </a:xfrm>
        </p:spPr>
        <p:txBody>
          <a:bodyPr anchor="ctr">
            <a:normAutofit/>
          </a:bodyPr>
          <a:lstStyle>
            <a:lvl1pPr algn="r">
              <a:defRPr sz="4999"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5778" cy="4572000"/>
          </a:xfrm>
          <a:solidFill>
            <a:schemeClr val="accent1">
              <a:lumMod val="60000"/>
              <a:lumOff val="40000"/>
            </a:schemeClr>
          </a:solidFill>
        </p:spPr>
        <p:txBody>
          <a:bodyPr lIns="457200" tIns="365760" rIns="45720" bIns="45720"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dirty="0"/>
          </a:p>
        </p:txBody>
      </p:sp>
      <p:sp>
        <p:nvSpPr>
          <p:cNvPr id="4" name="Text Placeholder 3"/>
          <p:cNvSpPr>
            <a:spLocks noGrp="1"/>
          </p:cNvSpPr>
          <p:nvPr>
            <p:ph type="body" sz="half" idx="2"/>
          </p:nvPr>
        </p:nvSpPr>
        <p:spPr>
          <a:xfrm>
            <a:off x="8608357" y="4960138"/>
            <a:ext cx="3199567" cy="1463040"/>
          </a:xfrm>
        </p:spPr>
        <p:txBody>
          <a:bodyPr lIns="91440" rIns="91440" anchor="ctr">
            <a:normAutofit/>
          </a:bodyPr>
          <a:lstStyle>
            <a:lvl1pPr marL="0" indent="0">
              <a:lnSpc>
                <a:spcPct val="100000"/>
              </a:lnSpc>
              <a:spcBef>
                <a:spcPts val="0"/>
              </a:spcBef>
              <a:buNone/>
              <a:defRPr sz="1799">
                <a:solidFill>
                  <a:schemeClr val="tx1">
                    <a:lumMod val="95000"/>
                    <a:lumOff val="5000"/>
                  </a:schemeClr>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728AC-F6CB-4531-87B2-6FB4822AEC0C}" type="datetime1">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3B167E-EA96-4147-81DE-549160052C22}" type="slidenum">
              <a:rPr lang="en-US" smtClean="0"/>
              <a:t>‹#›</a:t>
            </a:fld>
            <a:endParaRPr lang="en-US"/>
          </a:p>
        </p:txBody>
      </p:sp>
      <p:cxnSp>
        <p:nvCxnSpPr>
          <p:cNvPr id="8" name="Straight Connector 7"/>
          <p:cNvCxnSpPr/>
          <p:nvPr/>
        </p:nvCxnSpPr>
        <p:spPr>
          <a:xfrm flipV="1">
            <a:off x="8384659"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266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3861" y="585216"/>
            <a:ext cx="9717541"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3862" y="2286000"/>
            <a:ext cx="9717542"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3863" y="6470704"/>
            <a:ext cx="215358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EAB75A6-E077-4758-BAA2-E91C7816EC7F}" type="datetime1">
              <a:rPr lang="en-US" smtClean="0"/>
              <a:t>5/11/2016</a:t>
            </a:fld>
            <a:endParaRPr lang="en-US"/>
          </a:p>
        </p:txBody>
      </p:sp>
      <p:sp>
        <p:nvSpPr>
          <p:cNvPr id="5" name="Footer Placeholder 4"/>
          <p:cNvSpPr>
            <a:spLocks noGrp="1"/>
          </p:cNvSpPr>
          <p:nvPr>
            <p:ph type="ftr" sz="quarter" idx="3"/>
          </p:nvPr>
        </p:nvSpPr>
        <p:spPr>
          <a:xfrm>
            <a:off x="4841671" y="6470704"/>
            <a:ext cx="5899922"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4511" y="6470704"/>
            <a:ext cx="97341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93B167E-EA96-4147-81DE-549160052C22}" type="slidenum">
              <a:rPr lang="en-US" smtClean="0"/>
              <a:t>‹#›</a:t>
            </a:fld>
            <a:endParaRPr lang="en-US"/>
          </a:p>
        </p:txBody>
      </p:sp>
      <p:cxnSp>
        <p:nvCxnSpPr>
          <p:cNvPr id="8" name="Straight Connector 7"/>
          <p:cNvCxnSpPr/>
          <p:nvPr/>
        </p:nvCxnSpPr>
        <p:spPr>
          <a:xfrm flipV="1">
            <a:off x="761802"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692312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126" rtl="0" eaLnBrk="1" latinLnBrk="0" hangingPunct="1">
        <a:lnSpc>
          <a:spcPct val="80000"/>
        </a:lnSpc>
        <a:spcBef>
          <a:spcPct val="0"/>
        </a:spcBef>
        <a:buNone/>
        <a:defRPr sz="4999" kern="1200" cap="all" spc="100" baseline="0">
          <a:solidFill>
            <a:schemeClr val="tx1">
              <a:lumMod val="95000"/>
              <a:lumOff val="5000"/>
            </a:schemeClr>
          </a:solidFill>
          <a:latin typeface="+mj-lt"/>
          <a:ea typeface="+mj-ea"/>
          <a:cs typeface="+mj-cs"/>
        </a:defRPr>
      </a:lvl1pPr>
    </p:titleStyle>
    <p:bodyStyle>
      <a:lvl1pPr marL="91413" indent="-91413" algn="l" defTabSz="914126"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199" kern="1200">
          <a:solidFill>
            <a:schemeClr val="tx1"/>
          </a:solidFill>
          <a:latin typeface="+mn-lt"/>
          <a:ea typeface="+mn-ea"/>
          <a:cs typeface="+mn-cs"/>
        </a:defRPr>
      </a:lvl1pPr>
      <a:lvl2pPr marL="265096" indent="-137119" algn="l" defTabSz="914126" rtl="0" eaLnBrk="1" latinLnBrk="0" hangingPunct="1">
        <a:lnSpc>
          <a:spcPct val="90000"/>
        </a:lnSpc>
        <a:spcBef>
          <a:spcPts val="200"/>
        </a:spcBef>
        <a:spcAft>
          <a:spcPts val="400"/>
        </a:spcAft>
        <a:buClr>
          <a:schemeClr val="accent1"/>
        </a:buClr>
        <a:buFont typeface="Wingdings 3" pitchFamily="18" charset="2"/>
        <a:buChar char=""/>
        <a:defRPr sz="1799" kern="1200">
          <a:solidFill>
            <a:schemeClr val="tx1"/>
          </a:solidFill>
          <a:latin typeface="+mn-lt"/>
          <a:ea typeface="+mn-ea"/>
          <a:cs typeface="+mn-cs"/>
        </a:defRPr>
      </a:lvl2pPr>
      <a:lvl3pPr marL="447922"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182"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007"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126"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386"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5787"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047"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cadca.org/youthengagement"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isolnosky@cadca.org" TargetMode="External"/><Relationship Id="rId2" Type="http://schemas.openxmlformats.org/officeDocument/2006/relationships/hyperlink" Target="http://www.cadca.org/youthengagement"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www.actionnetwork.info/" TargetMode="External"/><Relationship Id="rId7" Type="http://schemas.openxmlformats.org/officeDocument/2006/relationships/image" Target="../media/image28.png"/><Relationship Id="rId2" Type="http://schemas.openxmlformats.org/officeDocument/2006/relationships/hyperlink" Target="mailto:frances@ActionNetwork.info" TargetMode="Externa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png"/><Relationship Id="rId9"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550" y="4983779"/>
            <a:ext cx="11733332" cy="1463040"/>
          </a:xfrm>
        </p:spPr>
        <p:txBody>
          <a:bodyPr>
            <a:noAutofit/>
          </a:bodyPr>
          <a:lstStyle/>
          <a:p>
            <a:pPr algn="l"/>
            <a:r>
              <a:rPr lang="en-US" sz="6000" b="1" dirty="0" smtClean="0">
                <a:solidFill>
                  <a:srgbClr val="A11378"/>
                </a:solidFill>
                <a:latin typeface="Agency FB" panose="020B0503020202020204" pitchFamily="34" charset="0"/>
                <a:ea typeface="Meiryo" panose="020B0604030504040204" pitchFamily="34" charset="-128"/>
                <a:cs typeface="Meiryo" panose="020B0604030504040204" pitchFamily="34" charset="-128"/>
              </a:rPr>
              <a:t>Engaging Latino/Hispanic </a:t>
            </a:r>
            <a:br>
              <a:rPr lang="en-US" sz="6000" b="1" dirty="0" smtClean="0">
                <a:solidFill>
                  <a:srgbClr val="A11378"/>
                </a:solidFill>
                <a:latin typeface="Agency FB" panose="020B0503020202020204" pitchFamily="34" charset="0"/>
                <a:ea typeface="Meiryo" panose="020B0604030504040204" pitchFamily="34" charset="-128"/>
                <a:cs typeface="Meiryo" panose="020B0604030504040204" pitchFamily="34" charset="-128"/>
              </a:rPr>
            </a:br>
            <a:r>
              <a:rPr lang="en-US" sz="6000" b="1" dirty="0" smtClean="0">
                <a:solidFill>
                  <a:srgbClr val="A11378"/>
                </a:solidFill>
                <a:latin typeface="Agency FB" panose="020B0503020202020204" pitchFamily="34" charset="0"/>
                <a:ea typeface="Meiryo" panose="020B0604030504040204" pitchFamily="34" charset="-128"/>
                <a:cs typeface="Meiryo" panose="020B0604030504040204" pitchFamily="34" charset="-128"/>
              </a:rPr>
              <a:t>Youth in Prevention</a:t>
            </a:r>
            <a:br>
              <a:rPr lang="en-US" sz="6000" b="1" dirty="0" smtClean="0">
                <a:solidFill>
                  <a:srgbClr val="A11378"/>
                </a:solidFill>
                <a:latin typeface="Agency FB" panose="020B0503020202020204" pitchFamily="34" charset="0"/>
                <a:ea typeface="Meiryo" panose="020B0604030504040204" pitchFamily="34" charset="-128"/>
                <a:cs typeface="Meiryo" panose="020B0604030504040204" pitchFamily="34" charset="-128"/>
              </a:rPr>
            </a:br>
            <a:r>
              <a:rPr lang="en-US" sz="4400" b="1" dirty="0" smtClean="0">
                <a:solidFill>
                  <a:schemeClr val="accent1"/>
                </a:solidFill>
                <a:latin typeface="Agency FB" panose="020B0503020202020204" pitchFamily="34" charset="0"/>
                <a:ea typeface="Meiryo" panose="020B0604030504040204" pitchFamily="34" charset="-128"/>
                <a:cs typeface="Meiryo" panose="020B0604030504040204" pitchFamily="34" charset="-128"/>
              </a:rPr>
              <a:t>#</a:t>
            </a:r>
            <a:r>
              <a:rPr lang="en-US" sz="4400" b="1" dirty="0" err="1" smtClean="0">
                <a:solidFill>
                  <a:schemeClr val="accent1"/>
                </a:solidFill>
                <a:latin typeface="Agency FB" panose="020B0503020202020204" pitchFamily="34" charset="0"/>
                <a:ea typeface="Meiryo" panose="020B0604030504040204" pitchFamily="34" charset="-128"/>
                <a:cs typeface="Meiryo" panose="020B0604030504040204" pitchFamily="34" charset="-128"/>
              </a:rPr>
              <a:t>cadcayes</a:t>
            </a:r>
            <a:endParaRPr lang="en-US" sz="6000" b="1" dirty="0">
              <a:solidFill>
                <a:schemeClr val="accent1"/>
              </a:solidFill>
              <a:latin typeface="Agency FB" panose="020B0503020202020204" pitchFamily="34" charset="0"/>
              <a:ea typeface="Meiryo" panose="020B0604030504040204" pitchFamily="34" charset="-128"/>
              <a:cs typeface="Meiryo" panose="020B0604030504040204" pitchFamily="34" charset="-128"/>
            </a:endParaRPr>
          </a:p>
        </p:txBody>
      </p:sp>
      <p:sp>
        <p:nvSpPr>
          <p:cNvPr id="3" name="Subtitle 2"/>
          <p:cNvSpPr>
            <a:spLocks noGrp="1"/>
          </p:cNvSpPr>
          <p:nvPr>
            <p:ph type="subTitle" idx="1"/>
          </p:nvPr>
        </p:nvSpPr>
        <p:spPr>
          <a:xfrm>
            <a:off x="8606506" y="5251697"/>
            <a:ext cx="3323376" cy="859543"/>
          </a:xfrm>
        </p:spPr>
        <p:txBody>
          <a:bodyPr anchor="t">
            <a:normAutofit fontScale="85000" lnSpcReduction="20000"/>
          </a:bodyPr>
          <a:lstStyle/>
          <a:p>
            <a:pPr algn="ctr"/>
            <a:r>
              <a:rPr lang="en-US" sz="1800" dirty="0" smtClean="0">
                <a:solidFill>
                  <a:schemeClr val="tx1">
                    <a:lumMod val="75000"/>
                    <a:lumOff val="25000"/>
                  </a:schemeClr>
                </a:solidFill>
                <a:latin typeface="Agency FB" panose="020B0503020202020204" pitchFamily="34" charset="0"/>
                <a:cs typeface="Angsana New" panose="02020603050405020304" pitchFamily="18" charset="-34"/>
              </a:rPr>
              <a:t>A webinar by Community Anti-Drug Coalitions of America (CADCA) in collaboration with the White House Office of National Drug Control Policy (ONDCP)</a:t>
            </a:r>
          </a:p>
          <a:p>
            <a:pPr algn="ctr"/>
            <a:endParaRPr lang="en-US" sz="1200" dirty="0">
              <a:solidFill>
                <a:schemeClr val="tx1">
                  <a:lumMod val="75000"/>
                  <a:lumOff val="25000"/>
                </a:schemeClr>
              </a:solidFill>
              <a:latin typeface="Agency FB" panose="020B0503020202020204" pitchFamily="34" charset="0"/>
              <a:cs typeface="Angsana New" panose="02020603050405020304" pitchFamily="18" charset="-34"/>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1412" y="6216404"/>
            <a:ext cx="1248626" cy="24080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7412" y="6111240"/>
            <a:ext cx="457199" cy="457199"/>
          </a:xfrm>
          <a:prstGeom prst="rect">
            <a:avLst/>
          </a:prstGeom>
        </p:spPr>
      </p:pic>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solidFill>
                  <a:srgbClr val="A11378"/>
                </a:solidFill>
                <a:latin typeface="Agency FB" panose="020B0503020202020204" pitchFamily="34" charset="0"/>
              </a:rPr>
              <a:t>Monitoring the Data</a:t>
            </a:r>
            <a:endParaRPr lang="en-US" sz="7200" dirty="0">
              <a:solidFill>
                <a:srgbClr val="A11378"/>
              </a:solidFill>
              <a:latin typeface="Agency FB" panose="020B0503020202020204" pitchFamily="34" charset="0"/>
            </a:endParaRPr>
          </a:p>
        </p:txBody>
      </p:sp>
      <p:sp>
        <p:nvSpPr>
          <p:cNvPr id="4" name="Content Placeholder 3"/>
          <p:cNvSpPr>
            <a:spLocks noGrp="1"/>
          </p:cNvSpPr>
          <p:nvPr>
            <p:ph sz="half" idx="2"/>
          </p:nvPr>
        </p:nvSpPr>
        <p:spPr>
          <a:xfrm>
            <a:off x="6399212" y="2438400"/>
            <a:ext cx="4753642" cy="4023360"/>
          </a:xfrm>
        </p:spPr>
        <p:txBody>
          <a:bodyPr>
            <a:normAutofit lnSpcReduction="10000"/>
          </a:bodyPr>
          <a:lstStyle/>
          <a:p>
            <a:r>
              <a:rPr lang="en-US" sz="2400" dirty="0">
                <a:solidFill>
                  <a:schemeClr val="accent2"/>
                </a:solidFill>
                <a:cs typeface="Angsana New" panose="02020603050405020304" pitchFamily="18" charset="-34"/>
              </a:rPr>
              <a:t>Drug abuse concerns facing Hispanics are complicated by </a:t>
            </a:r>
            <a:endParaRPr lang="en-US" sz="2400" dirty="0" smtClean="0">
              <a:solidFill>
                <a:schemeClr val="accent2"/>
              </a:solidFill>
              <a:cs typeface="Angsana New" panose="02020603050405020304" pitchFamily="18" charset="-34"/>
            </a:endParaRPr>
          </a:p>
          <a:p>
            <a:r>
              <a:rPr lang="en-US" sz="2400" dirty="0" smtClean="0">
                <a:solidFill>
                  <a:schemeClr val="accent2"/>
                </a:solidFill>
                <a:cs typeface="Angsana New" panose="02020603050405020304" pitchFamily="18" charset="-34"/>
              </a:rPr>
              <a:t>-</a:t>
            </a:r>
            <a:r>
              <a:rPr lang="en-US" sz="2400" dirty="0">
                <a:solidFill>
                  <a:schemeClr val="accent2"/>
                </a:solidFill>
                <a:cs typeface="Angsana New" panose="02020603050405020304" pitchFamily="18" charset="-34"/>
              </a:rPr>
              <a:t>D</a:t>
            </a:r>
            <a:r>
              <a:rPr lang="en-US" sz="2400" dirty="0" smtClean="0">
                <a:solidFill>
                  <a:schemeClr val="accent2"/>
                </a:solidFill>
                <a:cs typeface="Angsana New" panose="02020603050405020304" pitchFamily="18" charset="-34"/>
              </a:rPr>
              <a:t>emographic </a:t>
            </a:r>
            <a:r>
              <a:rPr lang="en-US" sz="2400" dirty="0">
                <a:solidFill>
                  <a:schemeClr val="accent2"/>
                </a:solidFill>
                <a:cs typeface="Angsana New" panose="02020603050405020304" pitchFamily="18" charset="-34"/>
              </a:rPr>
              <a:t>T</a:t>
            </a:r>
            <a:r>
              <a:rPr lang="en-US" sz="2400" dirty="0" smtClean="0">
                <a:solidFill>
                  <a:schemeClr val="accent2"/>
                </a:solidFill>
                <a:cs typeface="Angsana New" panose="02020603050405020304" pitchFamily="18" charset="-34"/>
              </a:rPr>
              <a:t>rends</a:t>
            </a:r>
          </a:p>
          <a:p>
            <a:r>
              <a:rPr lang="en-US" sz="2400" dirty="0" smtClean="0">
                <a:solidFill>
                  <a:schemeClr val="accent2"/>
                </a:solidFill>
                <a:cs typeface="Angsana New" panose="02020603050405020304" pitchFamily="18" charset="-34"/>
              </a:rPr>
              <a:t>-</a:t>
            </a:r>
            <a:r>
              <a:rPr lang="en-US" sz="2400" dirty="0">
                <a:solidFill>
                  <a:schemeClr val="accent2"/>
                </a:solidFill>
                <a:cs typeface="Angsana New" panose="02020603050405020304" pitchFamily="18" charset="-34"/>
              </a:rPr>
              <a:t>L</a:t>
            </a:r>
            <a:r>
              <a:rPr lang="en-US" sz="2400" dirty="0" smtClean="0">
                <a:solidFill>
                  <a:schemeClr val="accent2"/>
                </a:solidFill>
                <a:cs typeface="Angsana New" panose="02020603050405020304" pitchFamily="18" charset="-34"/>
              </a:rPr>
              <a:t>ow </a:t>
            </a:r>
            <a:r>
              <a:rPr lang="en-US" sz="2400" dirty="0">
                <a:solidFill>
                  <a:schemeClr val="accent2"/>
                </a:solidFill>
                <a:cs typeface="Angsana New" panose="02020603050405020304" pitchFamily="18" charset="-34"/>
              </a:rPr>
              <a:t>E</a:t>
            </a:r>
            <a:r>
              <a:rPr lang="en-US" sz="2400" dirty="0" smtClean="0">
                <a:solidFill>
                  <a:schemeClr val="accent2"/>
                </a:solidFill>
                <a:cs typeface="Angsana New" panose="02020603050405020304" pitchFamily="18" charset="-34"/>
              </a:rPr>
              <a:t>conomic </a:t>
            </a:r>
            <a:r>
              <a:rPr lang="en-US" sz="2400" dirty="0">
                <a:solidFill>
                  <a:schemeClr val="accent2"/>
                </a:solidFill>
                <a:cs typeface="Angsana New" panose="02020603050405020304" pitchFamily="18" charset="-34"/>
              </a:rPr>
              <a:t>S</a:t>
            </a:r>
            <a:r>
              <a:rPr lang="en-US" sz="2400" dirty="0" smtClean="0">
                <a:solidFill>
                  <a:schemeClr val="accent2"/>
                </a:solidFill>
                <a:cs typeface="Angsana New" panose="02020603050405020304" pitchFamily="18" charset="-34"/>
              </a:rPr>
              <a:t>tatus</a:t>
            </a:r>
          </a:p>
          <a:p>
            <a:r>
              <a:rPr lang="en-US" sz="2400" dirty="0" smtClean="0">
                <a:solidFill>
                  <a:schemeClr val="accent2"/>
                </a:solidFill>
                <a:cs typeface="Angsana New" panose="02020603050405020304" pitchFamily="18" charset="-34"/>
              </a:rPr>
              <a:t>-</a:t>
            </a:r>
            <a:r>
              <a:rPr lang="en-US" sz="2400" dirty="0">
                <a:solidFill>
                  <a:schemeClr val="accent2"/>
                </a:solidFill>
                <a:cs typeface="Angsana New" panose="02020603050405020304" pitchFamily="18" charset="-34"/>
              </a:rPr>
              <a:t>L</a:t>
            </a:r>
            <a:r>
              <a:rPr lang="en-US" sz="2400" dirty="0" smtClean="0">
                <a:solidFill>
                  <a:schemeClr val="accent2"/>
                </a:solidFill>
                <a:cs typeface="Angsana New" panose="02020603050405020304" pitchFamily="18" charset="-34"/>
              </a:rPr>
              <a:t>ack </a:t>
            </a:r>
            <a:r>
              <a:rPr lang="en-US" sz="2400" dirty="0">
                <a:solidFill>
                  <a:schemeClr val="accent2"/>
                </a:solidFill>
                <a:cs typeface="Angsana New" panose="02020603050405020304" pitchFamily="18" charset="-34"/>
              </a:rPr>
              <a:t>of </a:t>
            </a:r>
            <a:r>
              <a:rPr lang="en-US" sz="2400" dirty="0" smtClean="0">
                <a:solidFill>
                  <a:schemeClr val="accent2"/>
                </a:solidFill>
                <a:cs typeface="Angsana New" panose="02020603050405020304" pitchFamily="18" charset="-34"/>
              </a:rPr>
              <a:t>Access </a:t>
            </a:r>
            <a:r>
              <a:rPr lang="en-US" sz="2400" dirty="0">
                <a:solidFill>
                  <a:schemeClr val="accent2"/>
                </a:solidFill>
                <a:cs typeface="Angsana New" panose="02020603050405020304" pitchFamily="18" charset="-34"/>
              </a:rPr>
              <a:t>to </a:t>
            </a:r>
            <a:r>
              <a:rPr lang="en-US" sz="2400" dirty="0" smtClean="0">
                <a:solidFill>
                  <a:schemeClr val="accent2"/>
                </a:solidFill>
                <a:cs typeface="Angsana New" panose="02020603050405020304" pitchFamily="18" charset="-34"/>
              </a:rPr>
              <a:t>Health </a:t>
            </a:r>
            <a:r>
              <a:rPr lang="en-US" sz="2400" dirty="0">
                <a:solidFill>
                  <a:schemeClr val="accent2"/>
                </a:solidFill>
                <a:cs typeface="Angsana New" panose="02020603050405020304" pitchFamily="18" charset="-34"/>
              </a:rPr>
              <a:t>C</a:t>
            </a:r>
            <a:r>
              <a:rPr lang="en-US" sz="2400" dirty="0" smtClean="0">
                <a:solidFill>
                  <a:schemeClr val="accent2"/>
                </a:solidFill>
                <a:cs typeface="Angsana New" panose="02020603050405020304" pitchFamily="18" charset="-34"/>
              </a:rPr>
              <a:t>are </a:t>
            </a:r>
          </a:p>
          <a:p>
            <a:r>
              <a:rPr lang="en-US" sz="2400" dirty="0" smtClean="0">
                <a:solidFill>
                  <a:schemeClr val="accent2"/>
                </a:solidFill>
                <a:cs typeface="Angsana New" panose="02020603050405020304" pitchFamily="18" charset="-34"/>
              </a:rPr>
              <a:t>-Environmental </a:t>
            </a:r>
            <a:r>
              <a:rPr lang="en-US" sz="2400" dirty="0">
                <a:solidFill>
                  <a:schemeClr val="accent2"/>
                </a:solidFill>
                <a:cs typeface="Angsana New" panose="02020603050405020304" pitchFamily="18" charset="-34"/>
              </a:rPr>
              <a:t>R</a:t>
            </a:r>
            <a:r>
              <a:rPr lang="en-US" sz="2400" dirty="0" smtClean="0">
                <a:solidFill>
                  <a:schemeClr val="accent2"/>
                </a:solidFill>
                <a:cs typeface="Angsana New" panose="02020603050405020304" pitchFamily="18" charset="-34"/>
              </a:rPr>
              <a:t>isk </a:t>
            </a:r>
            <a:r>
              <a:rPr lang="en-US" sz="2400" dirty="0">
                <a:solidFill>
                  <a:schemeClr val="accent2"/>
                </a:solidFill>
                <a:cs typeface="Angsana New" panose="02020603050405020304" pitchFamily="18" charset="-34"/>
              </a:rPr>
              <a:t>F</a:t>
            </a:r>
            <a:r>
              <a:rPr lang="en-US" sz="2400" dirty="0" smtClean="0">
                <a:solidFill>
                  <a:schemeClr val="accent2"/>
                </a:solidFill>
                <a:cs typeface="Angsana New" panose="02020603050405020304" pitchFamily="18" charset="-34"/>
              </a:rPr>
              <a:t>actors </a:t>
            </a:r>
          </a:p>
          <a:p>
            <a:endParaRPr lang="en-US" sz="2400" dirty="0" smtClean="0">
              <a:cs typeface="Angsana New" panose="02020603050405020304" pitchFamily="18" charset="-34"/>
            </a:endParaRPr>
          </a:p>
          <a:p>
            <a:r>
              <a:rPr lang="en-US" sz="2000" dirty="0" smtClean="0">
                <a:cs typeface="Angsana New" panose="02020603050405020304" pitchFamily="18" charset="-34"/>
              </a:rPr>
              <a:t>(</a:t>
            </a:r>
            <a:r>
              <a:rPr lang="en-US" sz="2000" dirty="0">
                <a:cs typeface="Angsana New" panose="02020603050405020304" pitchFamily="18" charset="-34"/>
              </a:rPr>
              <a:t>National Hispanic Science Network, 2012)</a:t>
            </a:r>
          </a:p>
          <a:p>
            <a:r>
              <a:rPr lang="en-US" dirty="0" smtClean="0"/>
              <a:t>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12" y="6553200"/>
            <a:ext cx="1248626" cy="240806"/>
          </a:xfrm>
          <a:prstGeom prst="rect">
            <a:avLst/>
          </a:prstGeom>
        </p:spPr>
      </p:pic>
      <p:pic>
        <p:nvPicPr>
          <p:cNvPr id="12" name="Content Placeholder 11"/>
          <p:cNvPicPr>
            <a:picLocks noGrp="1" noChangeAspect="1"/>
          </p:cNvPicPr>
          <p:nvPr>
            <p:ph sz="half" idx="1"/>
          </p:nvPr>
        </p:nvPicPr>
        <p:blipFill>
          <a:blip r:embed="rId3"/>
          <a:stretch>
            <a:fillRect/>
          </a:stretch>
        </p:blipFill>
        <p:spPr>
          <a:xfrm>
            <a:off x="1112026" y="2438400"/>
            <a:ext cx="4752975" cy="3242915"/>
          </a:xfrm>
          <a:prstGeom prst="rect">
            <a:avLst/>
          </a:prstGeom>
        </p:spPr>
      </p:pic>
    </p:spTree>
    <p:extLst>
      <p:ext uri="{BB962C8B-B14F-4D97-AF65-F5344CB8AC3E}">
        <p14:creationId xmlns:p14="http://schemas.microsoft.com/office/powerpoint/2010/main" val="340262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solidFill>
                  <a:srgbClr val="A11378"/>
                </a:solidFill>
                <a:latin typeface="Agency FB" panose="020B0503020202020204" pitchFamily="34" charset="0"/>
              </a:rPr>
              <a:t>Monitoring the Data</a:t>
            </a:r>
            <a:endParaRPr lang="en-US" sz="7200" dirty="0">
              <a:solidFill>
                <a:srgbClr val="A11378"/>
              </a:solidFill>
            </a:endParaRPr>
          </a:p>
        </p:txBody>
      </p:sp>
      <p:sp>
        <p:nvSpPr>
          <p:cNvPr id="4" name="Content Placeholder 3"/>
          <p:cNvSpPr>
            <a:spLocks noGrp="1"/>
          </p:cNvSpPr>
          <p:nvPr>
            <p:ph idx="1"/>
          </p:nvPr>
        </p:nvSpPr>
        <p:spPr>
          <a:xfrm>
            <a:off x="2661556" y="2834640"/>
            <a:ext cx="6442150" cy="4023360"/>
          </a:xfrm>
        </p:spPr>
        <p:txBody>
          <a:bodyPr>
            <a:normAutofit/>
          </a:bodyPr>
          <a:lstStyle/>
          <a:p>
            <a:pPr algn="ctr"/>
            <a:r>
              <a:rPr lang="en-US" sz="3200" dirty="0">
                <a:cs typeface="Angsana New" panose="02020603050405020304" pitchFamily="18" charset="-34"/>
              </a:rPr>
              <a:t>What does your community data say about </a:t>
            </a:r>
            <a:r>
              <a:rPr lang="en-US" sz="3200" dirty="0" err="1">
                <a:cs typeface="Angsana New" panose="02020603050405020304" pitchFamily="18" charset="-34"/>
              </a:rPr>
              <a:t>Latinx</a:t>
            </a:r>
            <a:r>
              <a:rPr lang="en-US" sz="3200" dirty="0">
                <a:cs typeface="Angsana New" panose="02020603050405020304" pitchFamily="18" charset="-34"/>
              </a:rPr>
              <a:t> </a:t>
            </a:r>
            <a:r>
              <a:rPr lang="en-US" sz="3200" dirty="0" smtClean="0">
                <a:cs typeface="Angsana New" panose="02020603050405020304" pitchFamily="18" charset="-34"/>
              </a:rPr>
              <a:t>youth </a:t>
            </a:r>
            <a:r>
              <a:rPr lang="en-US" sz="3200" dirty="0">
                <a:cs typeface="Angsana New" panose="02020603050405020304" pitchFamily="18" charset="-34"/>
              </a:rPr>
              <a:t>drug </a:t>
            </a:r>
            <a:r>
              <a:rPr lang="en-US" sz="3200" dirty="0" smtClean="0">
                <a:cs typeface="Angsana New" panose="02020603050405020304" pitchFamily="18" charset="-34"/>
              </a:rPr>
              <a:t>abuse? </a:t>
            </a:r>
            <a:endParaRPr lang="en-US" dirty="0"/>
          </a:p>
        </p:txBody>
      </p:sp>
    </p:spTree>
    <p:extLst>
      <p:ext uri="{BB962C8B-B14F-4D97-AF65-F5344CB8AC3E}">
        <p14:creationId xmlns:p14="http://schemas.microsoft.com/office/powerpoint/2010/main" val="66106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solidFill>
                  <a:srgbClr val="A11378"/>
                </a:solidFill>
                <a:latin typeface="Agency FB" panose="020B0503020202020204" pitchFamily="34" charset="0"/>
              </a:rPr>
              <a:t>Population Growth</a:t>
            </a:r>
            <a:endParaRPr lang="en-US" sz="7200" dirty="0">
              <a:solidFill>
                <a:srgbClr val="A11378"/>
              </a:solidFill>
              <a:latin typeface="Agency FB" panose="020B0503020202020204" pitchFamily="34" charset="0"/>
            </a:endParaRPr>
          </a:p>
        </p:txBody>
      </p:sp>
      <p:sp>
        <p:nvSpPr>
          <p:cNvPr id="3" name="Text Placeholder 2"/>
          <p:cNvSpPr>
            <a:spLocks noGrp="1"/>
          </p:cNvSpPr>
          <p:nvPr>
            <p:ph idx="1"/>
          </p:nvPr>
        </p:nvSpPr>
        <p:spPr>
          <a:xfrm>
            <a:off x="6746490" y="2293521"/>
            <a:ext cx="4148521" cy="3269079"/>
          </a:xfrm>
        </p:spPr>
        <p:txBody>
          <a:bodyPr>
            <a:normAutofit/>
          </a:bodyPr>
          <a:lstStyle/>
          <a:p>
            <a:r>
              <a:rPr lang="en-US" sz="3200" dirty="0">
                <a:cs typeface="Angsana New" panose="02020603050405020304" pitchFamily="18" charset="-34"/>
              </a:rPr>
              <a:t>US Census projections indicate that Hispanics will account for over half of the country's total population growth by 2020 and nearly 85% by </a:t>
            </a:r>
            <a:r>
              <a:rPr lang="en-US" sz="3200" dirty="0" smtClean="0">
                <a:cs typeface="Angsana New" panose="02020603050405020304" pitchFamily="18" charset="-34"/>
              </a:rPr>
              <a:t>2060. </a:t>
            </a:r>
            <a:endParaRPr lang="en-US" sz="3200" dirty="0">
              <a:cs typeface="Angsana New" panose="02020603050405020304" pitchFamily="18" charset="-34"/>
            </a:endParaRPr>
          </a:p>
        </p:txBody>
      </p:sp>
      <p:graphicFrame>
        <p:nvGraphicFramePr>
          <p:cNvPr id="10" name="Chart 9"/>
          <p:cNvGraphicFramePr/>
          <p:nvPr>
            <p:extLst>
              <p:ext uri="{D42A27DB-BD31-4B8C-83A1-F6EECF244321}">
                <p14:modId xmlns:p14="http://schemas.microsoft.com/office/powerpoint/2010/main" val="832395344"/>
              </p:ext>
            </p:extLst>
          </p:nvPr>
        </p:nvGraphicFramePr>
        <p:xfrm>
          <a:off x="745836" y="990600"/>
          <a:ext cx="6339175" cy="5105400"/>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12" y="6553200"/>
            <a:ext cx="1248626" cy="240806"/>
          </a:xfrm>
          <a:prstGeom prst="rect">
            <a:avLst/>
          </a:prstGeom>
        </p:spPr>
      </p:pic>
      <p:sp>
        <p:nvSpPr>
          <p:cNvPr id="4" name="Rectangle 3"/>
          <p:cNvSpPr/>
          <p:nvPr/>
        </p:nvSpPr>
        <p:spPr>
          <a:xfrm>
            <a:off x="1323238" y="6420580"/>
            <a:ext cx="1804879" cy="461665"/>
          </a:xfrm>
          <a:prstGeom prst="rect">
            <a:avLst/>
          </a:prstGeom>
        </p:spPr>
        <p:txBody>
          <a:bodyPr wrap="square">
            <a:spAutoFit/>
          </a:bodyPr>
          <a:lstStyle/>
          <a:p>
            <a:r>
              <a:rPr lang="en-US" sz="2400" b="1" dirty="0">
                <a:solidFill>
                  <a:schemeClr val="accent1"/>
                </a:solidFill>
                <a:latin typeface="Agency FB" panose="020B0503020202020204" pitchFamily="34" charset="0"/>
                <a:ea typeface="Meiryo" panose="020B0604030504040204" pitchFamily="34" charset="-128"/>
                <a:cs typeface="Meiryo" panose="020B0604030504040204" pitchFamily="34" charset="-128"/>
              </a:rPr>
              <a:t>#</a:t>
            </a:r>
            <a:r>
              <a:rPr lang="en-US" sz="2400" b="1" dirty="0" err="1">
                <a:solidFill>
                  <a:schemeClr val="accent1"/>
                </a:solidFill>
                <a:latin typeface="Agency FB" panose="020B0503020202020204" pitchFamily="34" charset="0"/>
                <a:ea typeface="Meiryo" panose="020B0604030504040204" pitchFamily="34" charset="-128"/>
                <a:cs typeface="Meiryo" panose="020B0604030504040204" pitchFamily="34" charset="-128"/>
              </a:rPr>
              <a:t>cadcayes</a:t>
            </a:r>
            <a:endParaRPr lang="en-US" sz="2400" dirty="0"/>
          </a:p>
        </p:txBody>
      </p:sp>
    </p:spTree>
    <p:extLst>
      <p:ext uri="{BB962C8B-B14F-4D97-AF65-F5344CB8AC3E}">
        <p14:creationId xmlns:p14="http://schemas.microsoft.com/office/powerpoint/2010/main" val="3683541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A11378"/>
                </a:solidFill>
                <a:latin typeface="Agency FB" panose="020B0503020202020204" pitchFamily="34" charset="0"/>
              </a:rPr>
              <a:t>By Effective Means Necessary</a:t>
            </a:r>
            <a:endParaRPr lang="en-US" sz="5400" dirty="0">
              <a:solidFill>
                <a:srgbClr val="A11378"/>
              </a:solidFill>
              <a:latin typeface="Agency FB" panose="020B0503020202020204" pitchFamily="34" charset="0"/>
            </a:endParaRPr>
          </a:p>
        </p:txBody>
      </p:sp>
      <p:sp>
        <p:nvSpPr>
          <p:cNvPr id="3" name="Content Placeholder 2"/>
          <p:cNvSpPr>
            <a:spLocks noGrp="1"/>
          </p:cNvSpPr>
          <p:nvPr>
            <p:ph idx="1"/>
          </p:nvPr>
        </p:nvSpPr>
        <p:spPr>
          <a:xfrm>
            <a:off x="698925" y="3058478"/>
            <a:ext cx="5299150" cy="2185361"/>
          </a:xfrm>
        </p:spPr>
        <p:txBody>
          <a:bodyPr>
            <a:noAutofit/>
          </a:bodyPr>
          <a:lstStyle/>
          <a:p>
            <a:r>
              <a:rPr lang="en-US" sz="2800" dirty="0"/>
              <a:t>In Latino culture, family is a high priority. Meet with families over coffee or dinner to discuss their child's involvement in prevention</a:t>
            </a:r>
          </a:p>
          <a:p>
            <a:endParaRPr lang="en-US" sz="28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12" y="6553200"/>
            <a:ext cx="1248626" cy="240806"/>
          </a:xfrm>
          <a:prstGeom prst="rect">
            <a:avLst/>
          </a:prstGeom>
        </p:spPr>
      </p:pic>
      <p:sp>
        <p:nvSpPr>
          <p:cNvPr id="8" name="TextBox 7"/>
          <p:cNvSpPr txBox="1"/>
          <p:nvPr/>
        </p:nvSpPr>
        <p:spPr>
          <a:xfrm>
            <a:off x="1023861" y="2350592"/>
            <a:ext cx="4416552" cy="707886"/>
          </a:xfrm>
          <a:prstGeom prst="rect">
            <a:avLst/>
          </a:prstGeom>
          <a:noFill/>
        </p:spPr>
        <p:txBody>
          <a:bodyPr wrap="square" rtlCol="0">
            <a:spAutoFit/>
          </a:bodyPr>
          <a:lstStyle/>
          <a:p>
            <a:r>
              <a:rPr lang="en-US" sz="4000" b="1" dirty="0">
                <a:solidFill>
                  <a:srgbClr val="92D050"/>
                </a:solidFill>
                <a:latin typeface="Agency FB" panose="020B0503020202020204" pitchFamily="34" charset="0"/>
              </a:rPr>
              <a:t>Connect with Family</a:t>
            </a:r>
          </a:p>
        </p:txBody>
      </p:sp>
      <p:pic>
        <p:nvPicPr>
          <p:cNvPr id="4" name="Picture 3"/>
          <p:cNvPicPr>
            <a:picLocks noChangeAspect="1"/>
          </p:cNvPicPr>
          <p:nvPr/>
        </p:nvPicPr>
        <p:blipFill>
          <a:blip r:embed="rId3"/>
          <a:stretch>
            <a:fillRect/>
          </a:stretch>
        </p:blipFill>
        <p:spPr>
          <a:xfrm>
            <a:off x="5568066" y="1959429"/>
            <a:ext cx="6092306" cy="4357586"/>
          </a:xfrm>
          <a:prstGeom prst="rect">
            <a:avLst/>
          </a:prstGeom>
        </p:spPr>
      </p:pic>
      <p:sp>
        <p:nvSpPr>
          <p:cNvPr id="9" name="Rectangle 8"/>
          <p:cNvSpPr/>
          <p:nvPr/>
        </p:nvSpPr>
        <p:spPr>
          <a:xfrm>
            <a:off x="1323238" y="6396335"/>
            <a:ext cx="1804879" cy="461665"/>
          </a:xfrm>
          <a:prstGeom prst="rect">
            <a:avLst/>
          </a:prstGeom>
        </p:spPr>
        <p:txBody>
          <a:bodyPr wrap="square">
            <a:spAutoFit/>
          </a:bodyPr>
          <a:lstStyle/>
          <a:p>
            <a:r>
              <a:rPr lang="en-US" sz="2400" b="1" dirty="0">
                <a:solidFill>
                  <a:schemeClr val="accent1"/>
                </a:solidFill>
                <a:latin typeface="Agency FB" panose="020B0503020202020204" pitchFamily="34" charset="0"/>
                <a:ea typeface="Meiryo" panose="020B0604030504040204" pitchFamily="34" charset="-128"/>
                <a:cs typeface="Meiryo" panose="020B0604030504040204" pitchFamily="34" charset="-128"/>
              </a:rPr>
              <a:t>#</a:t>
            </a:r>
            <a:r>
              <a:rPr lang="en-US" sz="2400" b="1" dirty="0" err="1">
                <a:solidFill>
                  <a:schemeClr val="accent1"/>
                </a:solidFill>
                <a:latin typeface="Agency FB" panose="020B0503020202020204" pitchFamily="34" charset="0"/>
                <a:ea typeface="Meiryo" panose="020B0604030504040204" pitchFamily="34" charset="-128"/>
                <a:cs typeface="Meiryo" panose="020B0604030504040204" pitchFamily="34" charset="-128"/>
              </a:rPr>
              <a:t>cadcayes</a:t>
            </a:r>
            <a:endParaRPr lang="en-US" sz="2400" dirty="0"/>
          </a:p>
        </p:txBody>
      </p:sp>
    </p:spTree>
    <p:extLst>
      <p:ext uri="{BB962C8B-B14F-4D97-AF65-F5344CB8AC3E}">
        <p14:creationId xmlns:p14="http://schemas.microsoft.com/office/powerpoint/2010/main" val="158207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7200" dirty="0">
                <a:solidFill>
                  <a:srgbClr val="A11378"/>
                </a:solidFill>
                <a:latin typeface="Agency FB" panose="020B0503020202020204" pitchFamily="34" charset="0"/>
              </a:rPr>
              <a:t>By Effective Means Necessary</a:t>
            </a:r>
          </a:p>
        </p:txBody>
      </p:sp>
      <p:sp>
        <p:nvSpPr>
          <p:cNvPr id="2" name="Content Placeholder 1"/>
          <p:cNvSpPr>
            <a:spLocks noGrp="1"/>
          </p:cNvSpPr>
          <p:nvPr>
            <p:ph idx="1"/>
          </p:nvPr>
        </p:nvSpPr>
        <p:spPr>
          <a:xfrm>
            <a:off x="455612" y="3001943"/>
            <a:ext cx="5334000" cy="2236787"/>
          </a:xfrm>
        </p:spPr>
        <p:txBody>
          <a:bodyPr>
            <a:noAutofit/>
          </a:bodyPr>
          <a:lstStyle/>
          <a:p>
            <a:r>
              <a:rPr lang="en-US" sz="2800" dirty="0">
                <a:cs typeface="Angsana New" panose="02020603050405020304" pitchFamily="18" charset="-34"/>
              </a:rPr>
              <a:t>Consider having your next coalition meeting or community-wide event in another part of town. Making your coalition accessible could mean the difference in your diversity efforts. </a:t>
            </a:r>
          </a:p>
        </p:txBody>
      </p:sp>
      <p:sp>
        <p:nvSpPr>
          <p:cNvPr id="6" name="Text Placeholder 5"/>
          <p:cNvSpPr>
            <a:spLocks noGrp="1"/>
          </p:cNvSpPr>
          <p:nvPr>
            <p:ph type="body" idx="4294967295"/>
          </p:nvPr>
        </p:nvSpPr>
        <p:spPr>
          <a:xfrm>
            <a:off x="0" y="2198688"/>
            <a:ext cx="4754563" cy="822325"/>
          </a:xfrm>
        </p:spPr>
        <p:txBody>
          <a:bodyPr>
            <a:normAutofit/>
          </a:bodyPr>
          <a:lstStyle/>
          <a:p>
            <a:pPr algn="ctr"/>
            <a:r>
              <a:rPr lang="en-US" sz="4000" b="1" dirty="0">
                <a:solidFill>
                  <a:schemeClr val="accent1"/>
                </a:solidFill>
                <a:latin typeface="Agency FB" panose="020B0503020202020204" pitchFamily="34" charset="0"/>
              </a:rPr>
              <a:t>Meeting Location</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12" y="6553200"/>
            <a:ext cx="1248626" cy="240806"/>
          </a:xfrm>
          <a:prstGeom prst="rect">
            <a:avLst/>
          </a:prstGeom>
        </p:spPr>
      </p:pic>
      <p:pic>
        <p:nvPicPr>
          <p:cNvPr id="12" name="Picture 11"/>
          <p:cNvPicPr>
            <a:picLocks noChangeAspect="1"/>
          </p:cNvPicPr>
          <p:nvPr/>
        </p:nvPicPr>
        <p:blipFill>
          <a:blip r:embed="rId4"/>
          <a:stretch>
            <a:fillRect/>
          </a:stretch>
        </p:blipFill>
        <p:spPr>
          <a:xfrm>
            <a:off x="6018212" y="2596985"/>
            <a:ext cx="5495925" cy="3667125"/>
          </a:xfrm>
          <a:prstGeom prst="rect">
            <a:avLst/>
          </a:prstGeom>
        </p:spPr>
      </p:pic>
      <p:pic>
        <p:nvPicPr>
          <p:cNvPr id="3" name="Picture 2"/>
          <p:cNvPicPr>
            <a:picLocks noChangeAspect="1"/>
          </p:cNvPicPr>
          <p:nvPr/>
        </p:nvPicPr>
        <p:blipFill>
          <a:blip r:embed="rId5"/>
          <a:stretch>
            <a:fillRect/>
          </a:stretch>
        </p:blipFill>
        <p:spPr>
          <a:xfrm>
            <a:off x="1323238" y="6336807"/>
            <a:ext cx="1902117" cy="646232"/>
          </a:xfrm>
          <a:prstGeom prst="rect">
            <a:avLst/>
          </a:prstGeom>
        </p:spPr>
      </p:pic>
    </p:spTree>
    <p:extLst>
      <p:ext uri="{BB962C8B-B14F-4D97-AF65-F5344CB8AC3E}">
        <p14:creationId xmlns:p14="http://schemas.microsoft.com/office/powerpoint/2010/main" val="24288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7200" dirty="0">
                <a:solidFill>
                  <a:srgbClr val="A11378"/>
                </a:solidFill>
                <a:latin typeface="Agency FB" panose="020B0503020202020204" pitchFamily="34" charset="0"/>
              </a:rPr>
              <a:t>By Effective Means Necessary</a:t>
            </a:r>
          </a:p>
        </p:txBody>
      </p:sp>
      <p:sp>
        <p:nvSpPr>
          <p:cNvPr id="6" name="Text Placeholder 5"/>
          <p:cNvSpPr>
            <a:spLocks noGrp="1"/>
          </p:cNvSpPr>
          <p:nvPr>
            <p:ph type="body" idx="1"/>
          </p:nvPr>
        </p:nvSpPr>
        <p:spPr>
          <a:xfrm>
            <a:off x="866238" y="1905000"/>
            <a:ext cx="4416552" cy="762000"/>
          </a:xfrm>
        </p:spPr>
        <p:txBody>
          <a:bodyPr>
            <a:normAutofit/>
          </a:bodyPr>
          <a:lstStyle/>
          <a:p>
            <a:pPr algn="ctr"/>
            <a:r>
              <a:rPr lang="en-US" sz="4000" b="1" dirty="0">
                <a:latin typeface="Agency FB" panose="020B0503020202020204" pitchFamily="34" charset="0"/>
              </a:rPr>
              <a:t>Cultural Humility</a:t>
            </a:r>
          </a:p>
        </p:txBody>
      </p:sp>
      <p:sp>
        <p:nvSpPr>
          <p:cNvPr id="2" name="Content Placeholder 1"/>
          <p:cNvSpPr>
            <a:spLocks noGrp="1"/>
          </p:cNvSpPr>
          <p:nvPr>
            <p:ph sz="half" idx="2"/>
          </p:nvPr>
        </p:nvSpPr>
        <p:spPr>
          <a:xfrm>
            <a:off x="1004460" y="2743200"/>
            <a:ext cx="4416552" cy="3429001"/>
          </a:xfrm>
        </p:spPr>
        <p:txBody>
          <a:bodyPr>
            <a:noAutofit/>
          </a:bodyPr>
          <a:lstStyle/>
          <a:p>
            <a:r>
              <a:rPr lang="en-US" sz="2700" dirty="0">
                <a:cs typeface="Angsana New" panose="02020603050405020304" pitchFamily="18" charset="-34"/>
              </a:rPr>
              <a:t>Embrace cultural differences and consider how they might add to the unique qualities of the coalition. Be authentic in your approach to creating an inclusive and nonjudgmental environment within your coalition. </a:t>
            </a:r>
          </a:p>
        </p:txBody>
      </p:sp>
      <p:sp>
        <p:nvSpPr>
          <p:cNvPr id="8" name="Text Placeholder 7"/>
          <p:cNvSpPr>
            <a:spLocks noGrp="1"/>
          </p:cNvSpPr>
          <p:nvPr>
            <p:ph type="body" sz="quarter" idx="3"/>
          </p:nvPr>
        </p:nvSpPr>
        <p:spPr>
          <a:xfrm>
            <a:off x="6103741" y="1933699"/>
            <a:ext cx="4416552" cy="762000"/>
          </a:xfrm>
        </p:spPr>
        <p:txBody>
          <a:bodyPr>
            <a:normAutofit/>
          </a:bodyPr>
          <a:lstStyle/>
          <a:p>
            <a:pPr algn="ctr"/>
            <a:r>
              <a:rPr lang="en-US" sz="4000" b="1" dirty="0" smtClean="0">
                <a:latin typeface="Agency FB" panose="020B0503020202020204" pitchFamily="34" charset="0"/>
              </a:rPr>
              <a:t>Language</a:t>
            </a:r>
            <a:endParaRPr lang="en-US" sz="4000" b="1" dirty="0">
              <a:latin typeface="Agency FB" panose="020B0503020202020204" pitchFamily="34" charset="0"/>
            </a:endParaRPr>
          </a:p>
        </p:txBody>
      </p:sp>
      <p:sp>
        <p:nvSpPr>
          <p:cNvPr id="3" name="Content Placeholder 2"/>
          <p:cNvSpPr>
            <a:spLocks noGrp="1"/>
          </p:cNvSpPr>
          <p:nvPr>
            <p:ph sz="quarter" idx="4"/>
          </p:nvPr>
        </p:nvSpPr>
        <p:spPr>
          <a:xfrm>
            <a:off x="6482473" y="2766951"/>
            <a:ext cx="4876800" cy="3429001"/>
          </a:xfrm>
        </p:spPr>
        <p:txBody>
          <a:bodyPr>
            <a:normAutofit/>
          </a:bodyPr>
          <a:lstStyle/>
          <a:p>
            <a:r>
              <a:rPr lang="en-US" sz="2700" dirty="0">
                <a:cs typeface="Angsana New" panose="02020603050405020304" pitchFamily="18" charset="-34"/>
              </a:rPr>
              <a:t>In anything, communication is key. Learn how your coalition can bridge possible language barriers. Where your language is spoken, is where you'll probably feel the most comfortable.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12" y="6553200"/>
            <a:ext cx="1248626" cy="240806"/>
          </a:xfrm>
          <a:prstGeom prst="rect">
            <a:avLst/>
          </a:prstGeom>
        </p:spPr>
      </p:pic>
      <p:cxnSp>
        <p:nvCxnSpPr>
          <p:cNvPr id="10" name="Straight Connector 9"/>
          <p:cNvCxnSpPr>
            <a:stCxn id="5" idx="2"/>
          </p:cNvCxnSpPr>
          <p:nvPr/>
        </p:nvCxnSpPr>
        <p:spPr>
          <a:xfrm flipH="1">
            <a:off x="5865812" y="2084832"/>
            <a:ext cx="16820" cy="411112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a:stretch>
            <a:fillRect/>
          </a:stretch>
        </p:blipFill>
        <p:spPr>
          <a:xfrm>
            <a:off x="1446212" y="6350487"/>
            <a:ext cx="1902117" cy="646232"/>
          </a:xfrm>
          <a:prstGeom prst="rect">
            <a:avLst/>
          </a:prstGeom>
        </p:spPr>
      </p:pic>
    </p:spTree>
    <p:extLst>
      <p:ext uri="{BB962C8B-B14F-4D97-AF65-F5344CB8AC3E}">
        <p14:creationId xmlns:p14="http://schemas.microsoft.com/office/powerpoint/2010/main" val="145649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7200" dirty="0">
                <a:solidFill>
                  <a:srgbClr val="A11378"/>
                </a:solidFill>
                <a:latin typeface="Agency FB" panose="020B0503020202020204" pitchFamily="34" charset="0"/>
              </a:rPr>
              <a:t>By Effective Means Necessary</a:t>
            </a:r>
          </a:p>
        </p:txBody>
      </p:sp>
      <p:sp>
        <p:nvSpPr>
          <p:cNvPr id="8" name="Text Placeholder 7"/>
          <p:cNvSpPr>
            <a:spLocks noGrp="1"/>
          </p:cNvSpPr>
          <p:nvPr>
            <p:ph type="body" sz="quarter" idx="3"/>
          </p:nvPr>
        </p:nvSpPr>
        <p:spPr>
          <a:xfrm>
            <a:off x="-306388" y="2016290"/>
            <a:ext cx="4753642" cy="881523"/>
          </a:xfrm>
        </p:spPr>
        <p:txBody>
          <a:bodyPr>
            <a:normAutofit/>
          </a:bodyPr>
          <a:lstStyle/>
          <a:p>
            <a:pPr algn="ctr"/>
            <a:r>
              <a:rPr lang="en-US" sz="4400" b="1" dirty="0">
                <a:latin typeface="Agency FB" panose="020B0503020202020204" pitchFamily="34" charset="0"/>
              </a:rPr>
              <a:t>Technology</a:t>
            </a:r>
            <a:endParaRPr lang="en-US" sz="4000" b="1" dirty="0">
              <a:latin typeface="Agency FB" panose="020B0503020202020204" pitchFamily="34" charset="0"/>
            </a:endParaRPr>
          </a:p>
        </p:txBody>
      </p:sp>
      <p:sp>
        <p:nvSpPr>
          <p:cNvPr id="3" name="Content Placeholder 2"/>
          <p:cNvSpPr>
            <a:spLocks noGrp="1"/>
          </p:cNvSpPr>
          <p:nvPr>
            <p:ph sz="quarter" idx="4"/>
          </p:nvPr>
        </p:nvSpPr>
        <p:spPr>
          <a:xfrm>
            <a:off x="912812" y="2897813"/>
            <a:ext cx="8001000" cy="3429001"/>
          </a:xfrm>
        </p:spPr>
        <p:txBody>
          <a:bodyPr>
            <a:normAutofit/>
          </a:bodyPr>
          <a:lstStyle/>
          <a:p>
            <a:r>
              <a:rPr lang="en-US" sz="2800" dirty="0">
                <a:cs typeface="Angsana New" panose="02020603050405020304" pitchFamily="18" charset="-34"/>
              </a:rPr>
              <a:t>Think of those technologies that will assist in your efforts to engage more Latino youth and their </a:t>
            </a:r>
            <a:r>
              <a:rPr lang="en-US" sz="2800" dirty="0" smtClean="0">
                <a:cs typeface="Angsana New" panose="02020603050405020304" pitchFamily="18" charset="-34"/>
              </a:rPr>
              <a:t>families</a:t>
            </a:r>
            <a:r>
              <a:rPr lang="en-US" sz="2800" dirty="0">
                <a:cs typeface="Angsana New" panose="02020603050405020304" pitchFamily="18" charset="-34"/>
              </a:rPr>
              <a:t> </a:t>
            </a:r>
            <a:r>
              <a:rPr lang="en-US" sz="2800" dirty="0" smtClean="0">
                <a:cs typeface="Angsana New" panose="02020603050405020304" pitchFamily="18" charset="-34"/>
              </a:rPr>
              <a:t>(i.e</a:t>
            </a:r>
            <a:r>
              <a:rPr lang="en-US" sz="2800" dirty="0">
                <a:cs typeface="Angsana New" panose="02020603050405020304" pitchFamily="18" charset="-34"/>
              </a:rPr>
              <a:t>. Google Translate, </a:t>
            </a:r>
            <a:r>
              <a:rPr lang="en-US" sz="2800" dirty="0" smtClean="0">
                <a:cs typeface="Angsana New" panose="02020603050405020304" pitchFamily="18" charset="-34"/>
              </a:rPr>
              <a:t>What’s App, Skype </a:t>
            </a:r>
            <a:r>
              <a:rPr lang="en-US" sz="2800" dirty="0">
                <a:cs typeface="Angsana New" panose="02020603050405020304" pitchFamily="18" charset="-34"/>
              </a:rPr>
              <a:t>etc.)</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12" y="6553200"/>
            <a:ext cx="1248626" cy="240806"/>
          </a:xfrm>
          <a:prstGeom prst="rect">
            <a:avLst/>
          </a:prstGeom>
        </p:spPr>
      </p:pic>
      <p:pic>
        <p:nvPicPr>
          <p:cNvPr id="11" name="Content Placeholder 10"/>
          <p:cNvPicPr>
            <a:picLocks noGrp="1" noChangeAspect="1"/>
          </p:cNvPicPr>
          <p:nvPr>
            <p:ph sz="half" idx="2"/>
          </p:nvPr>
        </p:nvPicPr>
        <p:blipFill>
          <a:blip r:embed="rId4"/>
          <a:stretch>
            <a:fillRect/>
          </a:stretch>
        </p:blipFill>
        <p:spPr>
          <a:xfrm>
            <a:off x="1659209" y="4576687"/>
            <a:ext cx="2788045" cy="1009078"/>
          </a:xfrm>
          <a:prstGeom prst="rect">
            <a:avLst/>
          </a:prstGeom>
        </p:spPr>
      </p:pic>
      <p:pic>
        <p:nvPicPr>
          <p:cNvPr id="12" name="Picture 11"/>
          <p:cNvPicPr>
            <a:picLocks noChangeAspect="1"/>
          </p:cNvPicPr>
          <p:nvPr/>
        </p:nvPicPr>
        <p:blipFill>
          <a:blip r:embed="rId5"/>
          <a:stretch>
            <a:fillRect/>
          </a:stretch>
        </p:blipFill>
        <p:spPr>
          <a:xfrm>
            <a:off x="5630230" y="4333513"/>
            <a:ext cx="3067050" cy="1495425"/>
          </a:xfrm>
          <a:prstGeom prst="rect">
            <a:avLst/>
          </a:prstGeom>
        </p:spPr>
      </p:pic>
      <p:pic>
        <p:nvPicPr>
          <p:cNvPr id="2" name="Picture 1"/>
          <p:cNvPicPr>
            <a:picLocks noChangeAspect="1"/>
          </p:cNvPicPr>
          <p:nvPr/>
        </p:nvPicPr>
        <p:blipFill>
          <a:blip r:embed="rId6"/>
          <a:stretch>
            <a:fillRect/>
          </a:stretch>
        </p:blipFill>
        <p:spPr>
          <a:xfrm>
            <a:off x="1323238" y="6350487"/>
            <a:ext cx="1902117" cy="646232"/>
          </a:xfrm>
          <a:prstGeom prst="rect">
            <a:avLst/>
          </a:prstGeom>
        </p:spPr>
      </p:pic>
    </p:spTree>
    <p:extLst>
      <p:ext uri="{BB962C8B-B14F-4D97-AF65-F5344CB8AC3E}">
        <p14:creationId xmlns:p14="http://schemas.microsoft.com/office/powerpoint/2010/main" val="47816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685800"/>
            <a:ext cx="9982200" cy="1144556"/>
          </a:xfrm>
        </p:spPr>
        <p:txBody>
          <a:bodyPr>
            <a:noAutofit/>
          </a:bodyPr>
          <a:lstStyle/>
          <a:p>
            <a:r>
              <a:rPr lang="en-US" sz="5400" dirty="0" smtClean="0">
                <a:solidFill>
                  <a:srgbClr val="A11378"/>
                </a:solidFill>
                <a:latin typeface="Agency FB" panose="020B0503020202020204" pitchFamily="34" charset="0"/>
              </a:rPr>
              <a:t>Insights from Coalition Youth Leader</a:t>
            </a:r>
            <a:endParaRPr lang="en-US" sz="5400" dirty="0">
              <a:solidFill>
                <a:srgbClr val="A11378"/>
              </a:solidFill>
              <a:latin typeface="Agency FB" panose="020B0503020202020204" pitchFamily="34" charset="0"/>
            </a:endParaRPr>
          </a:p>
        </p:txBody>
      </p:sp>
      <p:sp>
        <p:nvSpPr>
          <p:cNvPr id="3" name="Content Placeholder 2"/>
          <p:cNvSpPr>
            <a:spLocks noGrp="1"/>
          </p:cNvSpPr>
          <p:nvPr>
            <p:ph idx="1"/>
          </p:nvPr>
        </p:nvSpPr>
        <p:spPr>
          <a:xfrm>
            <a:off x="789997" y="2501572"/>
            <a:ext cx="6819900" cy="2590800"/>
          </a:xfrm>
        </p:spPr>
        <p:txBody>
          <a:bodyPr>
            <a:noAutofit/>
          </a:bodyPr>
          <a:lstStyle/>
          <a:p>
            <a:pPr marL="514350" indent="-514350">
              <a:buAutoNum type="arabicPeriod"/>
            </a:pPr>
            <a:r>
              <a:rPr lang="en-US" sz="2400" dirty="0" smtClean="0"/>
              <a:t>Successful attempts made by the coalition to engage youth </a:t>
            </a:r>
          </a:p>
          <a:p>
            <a:pPr marL="514350" indent="-514350">
              <a:buAutoNum type="arabicPeriod"/>
            </a:pPr>
            <a:r>
              <a:rPr lang="en-US" sz="2400" dirty="0" smtClean="0"/>
              <a:t>How youth involvement helped the coalition get to greater outcomes?</a:t>
            </a:r>
          </a:p>
          <a:p>
            <a:pPr marL="514350" indent="-514350">
              <a:buAutoNum type="arabicPeriod"/>
            </a:pPr>
            <a:r>
              <a:rPr lang="en-US" sz="2400" dirty="0" smtClean="0"/>
              <a:t>How many </a:t>
            </a:r>
            <a:r>
              <a:rPr lang="en-US" sz="2400" dirty="0" err="1" smtClean="0"/>
              <a:t>Latinx</a:t>
            </a:r>
            <a:r>
              <a:rPr lang="en-US" sz="2400" dirty="0" smtClean="0"/>
              <a:t> youth have been involved in the coalition’s efforts?  </a:t>
            </a:r>
          </a:p>
          <a:p>
            <a:pPr marL="0" indent="0">
              <a:buNone/>
            </a:pPr>
            <a:endParaRPr lang="en-US" sz="1800" dirty="0"/>
          </a:p>
        </p:txBody>
      </p:sp>
      <p:pic>
        <p:nvPicPr>
          <p:cNvPr id="4" name="Picture 3"/>
          <p:cNvPicPr>
            <a:picLocks noChangeAspect="1"/>
          </p:cNvPicPr>
          <p:nvPr/>
        </p:nvPicPr>
        <p:blipFill>
          <a:blip r:embed="rId2"/>
          <a:stretch>
            <a:fillRect/>
          </a:stretch>
        </p:blipFill>
        <p:spPr>
          <a:xfrm>
            <a:off x="7847012" y="2133600"/>
            <a:ext cx="3529850" cy="3326744"/>
          </a:xfrm>
          <a:prstGeom prst="rect">
            <a:avLst/>
          </a:prstGeom>
        </p:spPr>
      </p:pic>
      <p:sp>
        <p:nvSpPr>
          <p:cNvPr id="5" name="TextBox 4"/>
          <p:cNvSpPr txBox="1"/>
          <p:nvPr/>
        </p:nvSpPr>
        <p:spPr>
          <a:xfrm>
            <a:off x="8126037" y="5467271"/>
            <a:ext cx="2971800" cy="923330"/>
          </a:xfrm>
          <a:prstGeom prst="rect">
            <a:avLst/>
          </a:prstGeom>
          <a:noFill/>
        </p:spPr>
        <p:txBody>
          <a:bodyPr wrap="square" rtlCol="0">
            <a:spAutoFit/>
          </a:bodyPr>
          <a:lstStyle/>
          <a:p>
            <a:pPr algn="ctr"/>
            <a:r>
              <a:rPr lang="en-US" dirty="0" smtClean="0"/>
              <a:t>Hector Luna, Youth Leader</a:t>
            </a:r>
          </a:p>
          <a:p>
            <a:pPr algn="ctr"/>
            <a:r>
              <a:rPr lang="en-US" dirty="0" smtClean="0"/>
              <a:t>Action Network</a:t>
            </a:r>
          </a:p>
          <a:p>
            <a:pPr algn="ctr"/>
            <a:r>
              <a:rPr lang="en-US" dirty="0" smtClean="0"/>
              <a:t>Point Arena/Gualala, </a:t>
            </a:r>
            <a:r>
              <a:rPr lang="en-US" dirty="0"/>
              <a:t>CA </a:t>
            </a:r>
            <a:endParaRPr lang="en-US"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12" y="6553200"/>
            <a:ext cx="1248626" cy="240806"/>
          </a:xfrm>
          <a:prstGeom prst="rect">
            <a:avLst/>
          </a:prstGeom>
        </p:spPr>
      </p:pic>
      <p:pic>
        <p:nvPicPr>
          <p:cNvPr id="8" name="Picture 7"/>
          <p:cNvPicPr>
            <a:picLocks noChangeAspect="1"/>
          </p:cNvPicPr>
          <p:nvPr/>
        </p:nvPicPr>
        <p:blipFill>
          <a:blip r:embed="rId4"/>
          <a:stretch>
            <a:fillRect/>
          </a:stretch>
        </p:blipFill>
        <p:spPr>
          <a:xfrm>
            <a:off x="1323238" y="6350487"/>
            <a:ext cx="1902117" cy="646232"/>
          </a:xfrm>
          <a:prstGeom prst="rect">
            <a:avLst/>
          </a:prstGeom>
        </p:spPr>
      </p:pic>
    </p:spTree>
    <p:extLst>
      <p:ext uri="{BB962C8B-B14F-4D97-AF65-F5344CB8AC3E}">
        <p14:creationId xmlns:p14="http://schemas.microsoft.com/office/powerpoint/2010/main" val="48343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a:solidFill>
                  <a:srgbClr val="A11378"/>
                </a:solidFill>
                <a:latin typeface="Agency FB" panose="020B0503020202020204" pitchFamily="34" charset="0"/>
              </a:rPr>
              <a:t>Insights from </a:t>
            </a:r>
            <a:r>
              <a:rPr lang="en-US" sz="6000" dirty="0" smtClean="0">
                <a:solidFill>
                  <a:srgbClr val="A11378"/>
                </a:solidFill>
                <a:latin typeface="Agency FB" panose="020B0503020202020204" pitchFamily="34" charset="0"/>
              </a:rPr>
              <a:t>Coalition Adult </a:t>
            </a:r>
            <a:r>
              <a:rPr lang="en-US" sz="6000" dirty="0">
                <a:solidFill>
                  <a:srgbClr val="A11378"/>
                </a:solidFill>
                <a:latin typeface="Agency FB" panose="020B0503020202020204" pitchFamily="34" charset="0"/>
              </a:rPr>
              <a:t>Leader</a:t>
            </a:r>
            <a:endParaRPr lang="en-US" sz="6000" dirty="0">
              <a:solidFill>
                <a:srgbClr val="A11378"/>
              </a:solidFill>
            </a:endParaRPr>
          </a:p>
        </p:txBody>
      </p:sp>
      <p:sp>
        <p:nvSpPr>
          <p:cNvPr id="3" name="Content Placeholder 2"/>
          <p:cNvSpPr>
            <a:spLocks noGrp="1"/>
          </p:cNvSpPr>
          <p:nvPr>
            <p:ph idx="1"/>
          </p:nvPr>
        </p:nvSpPr>
        <p:spPr>
          <a:xfrm>
            <a:off x="565301" y="3124200"/>
            <a:ext cx="7086599" cy="1828800"/>
          </a:xfrm>
        </p:spPr>
        <p:txBody>
          <a:bodyPr>
            <a:normAutofit/>
          </a:bodyPr>
          <a:lstStyle/>
          <a:p>
            <a:pPr marL="0" indent="0" algn="ctr">
              <a:buNone/>
            </a:pPr>
            <a:r>
              <a:rPr lang="en-US" sz="2800" dirty="0" smtClean="0"/>
              <a:t>What have you done to engage </a:t>
            </a:r>
            <a:r>
              <a:rPr lang="en-US" sz="2800" dirty="0" err="1" smtClean="0"/>
              <a:t>Latinx</a:t>
            </a:r>
            <a:r>
              <a:rPr lang="en-US" sz="2800" dirty="0" smtClean="0"/>
              <a:t> youth?</a:t>
            </a:r>
          </a:p>
          <a:p>
            <a:pPr marL="0" indent="0">
              <a:buNone/>
            </a:pPr>
            <a:r>
              <a:rPr lang="en-US" sz="2800" dirty="0"/>
              <a:t>	</a:t>
            </a:r>
            <a:r>
              <a:rPr lang="en-US" sz="2800" dirty="0" smtClean="0"/>
              <a:t>  </a:t>
            </a:r>
            <a:endParaRPr lang="en-US" sz="2800" dirty="0"/>
          </a:p>
        </p:txBody>
      </p:sp>
      <p:pic>
        <p:nvPicPr>
          <p:cNvPr id="4" name="Picture 3"/>
          <p:cNvPicPr>
            <a:picLocks noChangeAspect="1"/>
          </p:cNvPicPr>
          <p:nvPr/>
        </p:nvPicPr>
        <p:blipFill>
          <a:blip r:embed="rId2"/>
          <a:stretch>
            <a:fillRect/>
          </a:stretch>
        </p:blipFill>
        <p:spPr>
          <a:xfrm>
            <a:off x="8075612" y="2205115"/>
            <a:ext cx="2519285" cy="2519285"/>
          </a:xfrm>
          <a:prstGeom prst="rect">
            <a:avLst/>
          </a:prstGeom>
        </p:spPr>
      </p:pic>
      <p:sp>
        <p:nvSpPr>
          <p:cNvPr id="6" name="TextBox 5"/>
          <p:cNvSpPr txBox="1"/>
          <p:nvPr/>
        </p:nvSpPr>
        <p:spPr>
          <a:xfrm>
            <a:off x="7466012" y="4792039"/>
            <a:ext cx="3498655" cy="1200329"/>
          </a:xfrm>
          <a:prstGeom prst="rect">
            <a:avLst/>
          </a:prstGeom>
          <a:noFill/>
        </p:spPr>
        <p:txBody>
          <a:bodyPr wrap="square" rtlCol="0">
            <a:spAutoFit/>
          </a:bodyPr>
          <a:lstStyle/>
          <a:p>
            <a:pPr algn="ctr"/>
            <a:r>
              <a:rPr lang="en-US" dirty="0" smtClean="0"/>
              <a:t>Thania Balcorta, Program Manager</a:t>
            </a:r>
          </a:p>
          <a:p>
            <a:pPr algn="ctr"/>
            <a:r>
              <a:rPr lang="en-US" dirty="0"/>
              <a:t>Eden Youth and Family </a:t>
            </a:r>
            <a:r>
              <a:rPr lang="en-US" dirty="0" smtClean="0"/>
              <a:t>Center</a:t>
            </a:r>
          </a:p>
          <a:p>
            <a:pPr algn="ctr"/>
            <a:r>
              <a:rPr lang="en-US" dirty="0" smtClean="0"/>
              <a:t>Hayward County for Healthy Youth</a:t>
            </a:r>
          </a:p>
          <a:p>
            <a:pPr algn="ctr"/>
            <a:r>
              <a:rPr lang="en-US" dirty="0" smtClean="0"/>
              <a:t>Hayward, CA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12" y="6553200"/>
            <a:ext cx="1248626" cy="240806"/>
          </a:xfrm>
          <a:prstGeom prst="rect">
            <a:avLst/>
          </a:prstGeom>
        </p:spPr>
      </p:pic>
      <p:pic>
        <p:nvPicPr>
          <p:cNvPr id="9" name="Picture 8"/>
          <p:cNvPicPr>
            <a:picLocks noChangeAspect="1"/>
          </p:cNvPicPr>
          <p:nvPr/>
        </p:nvPicPr>
        <p:blipFill>
          <a:blip r:embed="rId4"/>
          <a:stretch>
            <a:fillRect/>
          </a:stretch>
        </p:blipFill>
        <p:spPr>
          <a:xfrm>
            <a:off x="1323238" y="6350487"/>
            <a:ext cx="1902117" cy="646232"/>
          </a:xfrm>
          <a:prstGeom prst="rect">
            <a:avLst/>
          </a:prstGeom>
        </p:spPr>
      </p:pic>
    </p:spTree>
    <p:extLst>
      <p:ext uri="{BB962C8B-B14F-4D97-AF65-F5344CB8AC3E}">
        <p14:creationId xmlns:p14="http://schemas.microsoft.com/office/powerpoint/2010/main" val="35586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solidFill>
                  <a:srgbClr val="A11378"/>
                </a:solidFill>
                <a:latin typeface="Agency FB" panose="020B0503020202020204" pitchFamily="34" charset="0"/>
              </a:rPr>
              <a:t>Next Steps</a:t>
            </a:r>
            <a:endParaRPr lang="en-US" sz="7200" dirty="0">
              <a:solidFill>
                <a:srgbClr val="A11378"/>
              </a:solidFill>
            </a:endParaRPr>
          </a:p>
        </p:txBody>
      </p:sp>
      <p:sp>
        <p:nvSpPr>
          <p:cNvPr id="7" name="TextBox 6"/>
          <p:cNvSpPr txBox="1"/>
          <p:nvPr/>
        </p:nvSpPr>
        <p:spPr>
          <a:xfrm>
            <a:off x="1001491" y="4077271"/>
            <a:ext cx="4952999" cy="1323439"/>
          </a:xfrm>
          <a:prstGeom prst="rect">
            <a:avLst/>
          </a:prstGeom>
          <a:noFill/>
        </p:spPr>
        <p:txBody>
          <a:bodyPr wrap="square" rtlCol="0">
            <a:spAutoFit/>
          </a:bodyPr>
          <a:lstStyle/>
          <a:p>
            <a:pPr marL="742950" indent="-742950">
              <a:buAutoNum type="arabicPeriod"/>
            </a:pPr>
            <a:r>
              <a:rPr lang="en-US" sz="4000" dirty="0" smtClean="0"/>
              <a:t>What’s realistic?</a:t>
            </a:r>
            <a:endParaRPr lang="en-US" sz="4000" dirty="0"/>
          </a:p>
          <a:p>
            <a:pPr marL="742950" indent="-742950">
              <a:buAutoNum type="arabicPeriod"/>
            </a:pPr>
            <a:r>
              <a:rPr lang="en-US" sz="4000" dirty="0" smtClean="0"/>
              <a:t>Plans of Action</a:t>
            </a:r>
            <a:endParaRPr lang="en-US" sz="1600" dirty="0"/>
          </a:p>
        </p:txBody>
      </p:sp>
      <p:pic>
        <p:nvPicPr>
          <p:cNvPr id="1026" name="Picture 2" descr="http://1.bp.blogspot.com/-xuAZVy4L1Ro/VfWMMEHXeSI/AAAAAAAAArY/37_Z39phnfw/s1600/action%2Bpl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6212" y="585216"/>
            <a:ext cx="3724551" cy="4153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12" y="6553200"/>
            <a:ext cx="1248626" cy="240806"/>
          </a:xfrm>
          <a:prstGeom prst="rect">
            <a:avLst/>
          </a:prstGeom>
        </p:spPr>
      </p:pic>
      <p:pic>
        <p:nvPicPr>
          <p:cNvPr id="9" name="Picture 8"/>
          <p:cNvPicPr>
            <a:picLocks noChangeAspect="1"/>
          </p:cNvPicPr>
          <p:nvPr/>
        </p:nvPicPr>
        <p:blipFill>
          <a:blip r:embed="rId4"/>
          <a:stretch>
            <a:fillRect/>
          </a:stretch>
        </p:blipFill>
        <p:spPr>
          <a:xfrm>
            <a:off x="1323238" y="6350487"/>
            <a:ext cx="1902117" cy="646232"/>
          </a:xfrm>
          <a:prstGeom prst="rect">
            <a:avLst/>
          </a:prstGeom>
        </p:spPr>
      </p:pic>
    </p:spTree>
    <p:extLst>
      <p:ext uri="{BB962C8B-B14F-4D97-AF65-F5344CB8AC3E}">
        <p14:creationId xmlns:p14="http://schemas.microsoft.com/office/powerpoint/2010/main" val="298773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solidFill>
                  <a:srgbClr val="A11378"/>
                </a:solidFill>
                <a:latin typeface="Agency FB" panose="020B0503020202020204" pitchFamily="34" charset="0"/>
              </a:rPr>
              <a:t>Welcome </a:t>
            </a:r>
            <a:endParaRPr lang="en-US" sz="7200" dirty="0">
              <a:solidFill>
                <a:srgbClr val="A11378"/>
              </a:solidFill>
              <a:latin typeface="Agency FB" panose="020B0503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0852" y="1917162"/>
            <a:ext cx="2177982" cy="2581846"/>
          </a:xfrm>
          <a:prstGeom prst="rect">
            <a:avLst/>
          </a:prstGeom>
        </p:spPr>
      </p:pic>
      <p:sp>
        <p:nvSpPr>
          <p:cNvPr id="5" name="TextBox 4"/>
          <p:cNvSpPr txBox="1"/>
          <p:nvPr/>
        </p:nvSpPr>
        <p:spPr>
          <a:xfrm>
            <a:off x="3148927" y="4499008"/>
            <a:ext cx="2521831" cy="1477328"/>
          </a:xfrm>
          <a:prstGeom prst="rect">
            <a:avLst/>
          </a:prstGeom>
          <a:noFill/>
        </p:spPr>
        <p:txBody>
          <a:bodyPr wrap="square" rtlCol="0">
            <a:spAutoFit/>
          </a:bodyPr>
          <a:lstStyle/>
          <a:p>
            <a:pPr algn="ctr"/>
            <a:r>
              <a:rPr lang="en-US" dirty="0" smtClean="0"/>
              <a:t>Jasmine Carrasco</a:t>
            </a:r>
          </a:p>
          <a:p>
            <a:r>
              <a:rPr lang="en-US" dirty="0" smtClean="0"/>
              <a:t>Youth Programs Manager</a:t>
            </a:r>
          </a:p>
          <a:p>
            <a:pPr algn="ctr"/>
            <a:r>
              <a:rPr lang="en-US" dirty="0" smtClean="0"/>
              <a:t>Community Anti-Drug Coalitions of America (CADCA)</a:t>
            </a:r>
            <a:endParaRPr lang="en-US" dirty="0"/>
          </a:p>
        </p:txBody>
      </p:sp>
      <p:pic>
        <p:nvPicPr>
          <p:cNvPr id="7" name="Picture 6"/>
          <p:cNvPicPr>
            <a:picLocks noChangeAspect="1"/>
          </p:cNvPicPr>
          <p:nvPr/>
        </p:nvPicPr>
        <p:blipFill rotWithShape="1">
          <a:blip r:embed="rId3"/>
          <a:srcRect b="11135"/>
          <a:stretch/>
        </p:blipFill>
        <p:spPr>
          <a:xfrm>
            <a:off x="6590549" y="1905000"/>
            <a:ext cx="2260555" cy="2581846"/>
          </a:xfrm>
          <a:prstGeom prst="rect">
            <a:avLst/>
          </a:prstGeom>
        </p:spPr>
      </p:pic>
      <p:sp>
        <p:nvSpPr>
          <p:cNvPr id="8" name="TextBox 7"/>
          <p:cNvSpPr txBox="1"/>
          <p:nvPr/>
        </p:nvSpPr>
        <p:spPr>
          <a:xfrm>
            <a:off x="6311126" y="4501989"/>
            <a:ext cx="2819400" cy="1692771"/>
          </a:xfrm>
          <a:prstGeom prst="rect">
            <a:avLst/>
          </a:prstGeom>
          <a:noFill/>
        </p:spPr>
        <p:txBody>
          <a:bodyPr wrap="square" rtlCol="0">
            <a:spAutoFit/>
          </a:bodyPr>
          <a:lstStyle/>
          <a:p>
            <a:pPr algn="ctr"/>
            <a:r>
              <a:rPr lang="en-US" dirty="0" smtClean="0"/>
              <a:t>Helen Hernandez</a:t>
            </a:r>
          </a:p>
          <a:p>
            <a:pPr algn="ctr"/>
            <a:r>
              <a:rPr lang="en-US" dirty="0" smtClean="0"/>
              <a:t>DFC Program Administrator</a:t>
            </a:r>
          </a:p>
          <a:p>
            <a:pPr algn="ctr"/>
            <a:r>
              <a:rPr lang="en-US" dirty="0" smtClean="0"/>
              <a:t>White </a:t>
            </a:r>
            <a:r>
              <a:rPr lang="en-US" dirty="0"/>
              <a:t>House Office of National Drug Control </a:t>
            </a:r>
            <a:r>
              <a:rPr lang="en-US" dirty="0" smtClean="0"/>
              <a:t>Policy </a:t>
            </a:r>
            <a:r>
              <a:rPr lang="en-US" dirty="0"/>
              <a:t>(ONDCP) </a:t>
            </a:r>
          </a:p>
          <a:p>
            <a:pPr algn="ctr"/>
            <a:endParaRPr lang="en-US" sz="1400" dirty="0" smtClean="0"/>
          </a:p>
        </p:txBody>
      </p:sp>
    </p:spTree>
    <p:extLst>
      <p:ext uri="{BB962C8B-B14F-4D97-AF65-F5344CB8AC3E}">
        <p14:creationId xmlns:p14="http://schemas.microsoft.com/office/powerpoint/2010/main" val="396812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solidFill>
                  <a:srgbClr val="A11378"/>
                </a:solidFill>
                <a:latin typeface="Agency FB" panose="020B0503020202020204" pitchFamily="34" charset="0"/>
              </a:rPr>
              <a:t>Polling for Facts #3</a:t>
            </a:r>
            <a:endParaRPr lang="en-US" sz="7200" dirty="0">
              <a:solidFill>
                <a:srgbClr val="A11378"/>
              </a:solidFill>
              <a:latin typeface="Agency FB" panose="020B0503020202020204" pitchFamily="34" charset="0"/>
            </a:endParaRPr>
          </a:p>
        </p:txBody>
      </p:sp>
    </p:spTree>
    <p:extLst>
      <p:ext uri="{BB962C8B-B14F-4D97-AF65-F5344CB8AC3E}">
        <p14:creationId xmlns:p14="http://schemas.microsoft.com/office/powerpoint/2010/main" val="118383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solidFill>
                  <a:srgbClr val="A11378"/>
                </a:solidFill>
                <a:latin typeface="Agency FB" panose="020B0503020202020204" pitchFamily="34" charset="0"/>
              </a:rPr>
              <a:t>Closing and Questions</a:t>
            </a:r>
            <a:endParaRPr lang="en-US" sz="7200" dirty="0">
              <a:solidFill>
                <a:srgbClr val="A11378"/>
              </a:solidFill>
              <a:latin typeface="Agency FB" panose="020B0503020202020204" pitchFamily="34" charset="0"/>
            </a:endParaRPr>
          </a:p>
        </p:txBody>
      </p:sp>
      <p:pic>
        <p:nvPicPr>
          <p:cNvPr id="2050" name="Picture 2" descr="http://virtonomics.com/pub/promo/w_culture_the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3212" y="2286000"/>
            <a:ext cx="4038600" cy="422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50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Content Placeholder 6"/>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50812" y="457200"/>
            <a:ext cx="11734800" cy="5867400"/>
          </a:xfrm>
        </p:spPr>
      </p:pic>
    </p:spTree>
    <p:extLst>
      <p:ext uri="{BB962C8B-B14F-4D97-AF65-F5344CB8AC3E}">
        <p14:creationId xmlns:p14="http://schemas.microsoft.com/office/powerpoint/2010/main" val="50324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634905"/>
            <a:ext cx="10210800" cy="1144556"/>
          </a:xfrm>
        </p:spPr>
        <p:txBody>
          <a:bodyPr>
            <a:noAutofit/>
          </a:bodyPr>
          <a:lstStyle/>
          <a:p>
            <a:r>
              <a:rPr lang="en-US" sz="5600" dirty="0">
                <a:solidFill>
                  <a:srgbClr val="A11378"/>
                </a:solidFill>
                <a:latin typeface="Agency FB" panose="020B0503020202020204" pitchFamily="34" charset="0"/>
              </a:rPr>
              <a:t>UPCOMING YOUTH ENGAGEMENT WEBINARS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12" y="6553200"/>
            <a:ext cx="1248626" cy="240806"/>
          </a:xfrm>
          <a:prstGeom prst="rect">
            <a:avLst/>
          </a:prstGeom>
        </p:spPr>
      </p:pic>
      <p:pic>
        <p:nvPicPr>
          <p:cNvPr id="6" name="Picture 5"/>
          <p:cNvPicPr>
            <a:picLocks noChangeAspect="1"/>
          </p:cNvPicPr>
          <p:nvPr/>
        </p:nvPicPr>
        <p:blipFill>
          <a:blip r:embed="rId3"/>
          <a:stretch>
            <a:fillRect/>
          </a:stretch>
        </p:blipFill>
        <p:spPr>
          <a:xfrm>
            <a:off x="698925" y="1828800"/>
            <a:ext cx="7620000" cy="4235791"/>
          </a:xfrm>
          <a:prstGeom prst="rect">
            <a:avLst/>
          </a:prstGeom>
        </p:spPr>
      </p:pic>
      <p:sp>
        <p:nvSpPr>
          <p:cNvPr id="8" name="TextBox 7"/>
          <p:cNvSpPr txBox="1"/>
          <p:nvPr/>
        </p:nvSpPr>
        <p:spPr>
          <a:xfrm>
            <a:off x="9066212" y="2159496"/>
            <a:ext cx="2971800" cy="2246769"/>
          </a:xfrm>
          <a:prstGeom prst="rect">
            <a:avLst/>
          </a:prstGeom>
          <a:noFill/>
        </p:spPr>
        <p:txBody>
          <a:bodyPr wrap="square" rtlCol="0">
            <a:spAutoFit/>
          </a:bodyPr>
          <a:lstStyle/>
          <a:p>
            <a:pPr marL="285750" indent="-285750">
              <a:buFont typeface="Wingdings" panose="05000000000000000000" pitchFamily="2" charset="2"/>
              <a:buChar char="§"/>
            </a:pPr>
            <a:r>
              <a:rPr lang="en-US" sz="2800" dirty="0" smtClean="0">
                <a:solidFill>
                  <a:schemeClr val="accent2"/>
                </a:solidFill>
              </a:rPr>
              <a:t>LGBTQ</a:t>
            </a:r>
          </a:p>
          <a:p>
            <a:pPr marL="285750" indent="-285750">
              <a:buFont typeface="Wingdings" panose="05000000000000000000" pitchFamily="2" charset="2"/>
              <a:buChar char="§"/>
            </a:pPr>
            <a:r>
              <a:rPr lang="en-US" sz="2800" dirty="0" smtClean="0">
                <a:solidFill>
                  <a:schemeClr val="accent2"/>
                </a:solidFill>
              </a:rPr>
              <a:t>Military</a:t>
            </a:r>
          </a:p>
          <a:p>
            <a:pPr marL="285750" indent="-285750">
              <a:buFont typeface="Wingdings" panose="05000000000000000000" pitchFamily="2" charset="2"/>
              <a:buChar char="§"/>
            </a:pPr>
            <a:r>
              <a:rPr lang="en-US" sz="2800" dirty="0" smtClean="0">
                <a:solidFill>
                  <a:schemeClr val="accent2"/>
                </a:solidFill>
              </a:rPr>
              <a:t>Inner City</a:t>
            </a:r>
          </a:p>
          <a:p>
            <a:pPr marL="285750" indent="-285750">
              <a:buFont typeface="Wingdings" panose="05000000000000000000" pitchFamily="2" charset="2"/>
              <a:buChar char="§"/>
            </a:pPr>
            <a:r>
              <a:rPr lang="en-US" sz="2800" dirty="0" smtClean="0">
                <a:solidFill>
                  <a:schemeClr val="accent2"/>
                </a:solidFill>
              </a:rPr>
              <a:t>African American</a:t>
            </a:r>
          </a:p>
          <a:p>
            <a:pPr marL="285750" indent="-285750">
              <a:buFont typeface="Wingdings" panose="05000000000000000000" pitchFamily="2" charset="2"/>
              <a:buChar char="§"/>
            </a:pPr>
            <a:endParaRPr lang="en-US" sz="2800" dirty="0">
              <a:solidFill>
                <a:schemeClr val="accent2"/>
              </a:solidFill>
            </a:endParaRPr>
          </a:p>
        </p:txBody>
      </p:sp>
      <p:sp>
        <p:nvSpPr>
          <p:cNvPr id="9" name="Rectangle 8"/>
          <p:cNvSpPr/>
          <p:nvPr/>
        </p:nvSpPr>
        <p:spPr>
          <a:xfrm>
            <a:off x="8446303" y="4006155"/>
            <a:ext cx="3705245" cy="400110"/>
          </a:xfrm>
          <a:prstGeom prst="rect">
            <a:avLst/>
          </a:prstGeom>
        </p:spPr>
        <p:txBody>
          <a:bodyPr wrap="none">
            <a:spAutoFit/>
          </a:bodyPr>
          <a:lstStyle/>
          <a:p>
            <a:r>
              <a:rPr lang="en-US" sz="2000" dirty="0" smtClean="0">
                <a:solidFill>
                  <a:srgbClr val="A11378"/>
                </a:solidFill>
                <a:cs typeface="Angsana New" panose="02020603050405020304" pitchFamily="18" charset="-34"/>
                <a:hlinkClick r:id="rId4"/>
              </a:rPr>
              <a:t>www.cadca.org/youthengagement</a:t>
            </a:r>
            <a:endParaRPr lang="en-US" sz="2000" dirty="0">
              <a:solidFill>
                <a:srgbClr val="A11378"/>
              </a:solidFill>
              <a:cs typeface="Angsana New" panose="02020603050405020304" pitchFamily="18" charset="-34"/>
            </a:endParaRPr>
          </a:p>
        </p:txBody>
      </p:sp>
    </p:spTree>
    <p:extLst>
      <p:ext uri="{BB962C8B-B14F-4D97-AF65-F5344CB8AC3E}">
        <p14:creationId xmlns:p14="http://schemas.microsoft.com/office/powerpoint/2010/main" val="20055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solidFill>
                  <a:srgbClr val="A11378"/>
                </a:solidFill>
                <a:latin typeface="Agency FB" panose="020B0503020202020204" pitchFamily="34" charset="0"/>
              </a:rPr>
              <a:t>FIND TODAY’S WEBINAR</a:t>
            </a:r>
          </a:p>
        </p:txBody>
      </p:sp>
      <p:sp>
        <p:nvSpPr>
          <p:cNvPr id="3" name="Content Placeholder 2"/>
          <p:cNvSpPr>
            <a:spLocks noGrp="1"/>
          </p:cNvSpPr>
          <p:nvPr>
            <p:ph idx="1"/>
          </p:nvPr>
        </p:nvSpPr>
        <p:spPr>
          <a:xfrm>
            <a:off x="836612" y="2097796"/>
            <a:ext cx="11164965" cy="4023360"/>
          </a:xfrm>
        </p:spPr>
        <p:txBody>
          <a:bodyPr>
            <a:normAutofit/>
          </a:bodyPr>
          <a:lstStyle/>
          <a:p>
            <a:pPr>
              <a:buFont typeface="Courier New" panose="02070309020205020404" pitchFamily="49" charset="0"/>
              <a:buChar char="o"/>
            </a:pPr>
            <a:r>
              <a:rPr lang="en-US" sz="2800" dirty="0" smtClean="0">
                <a:cs typeface="Angsana New" panose="02020603050405020304" pitchFamily="18" charset="-34"/>
              </a:rPr>
              <a:t>All webinars and fact sheets will be archived on our website afterwards</a:t>
            </a:r>
            <a:r>
              <a:rPr lang="en-US" sz="2800" dirty="0">
                <a:cs typeface="Angsana New" panose="02020603050405020304" pitchFamily="18" charset="-34"/>
              </a:rPr>
              <a:t> </a:t>
            </a:r>
            <a:r>
              <a:rPr lang="en-US" sz="2800" dirty="0" smtClean="0">
                <a:cs typeface="Angsana New" panose="02020603050405020304" pitchFamily="18" charset="-34"/>
              </a:rPr>
              <a:t>at </a:t>
            </a:r>
            <a:r>
              <a:rPr lang="en-US" sz="2800" dirty="0" smtClean="0">
                <a:cs typeface="Angsana New" panose="02020603050405020304" pitchFamily="18" charset="-34"/>
                <a:hlinkClick r:id="rId2"/>
              </a:rPr>
              <a:t>http</a:t>
            </a:r>
            <a:r>
              <a:rPr lang="en-US" sz="2800" dirty="0">
                <a:cs typeface="Angsana New" panose="02020603050405020304" pitchFamily="18" charset="-34"/>
                <a:hlinkClick r:id="rId2"/>
              </a:rPr>
              <a:t>://</a:t>
            </a:r>
            <a:r>
              <a:rPr lang="en-US" sz="2800" dirty="0" smtClean="0">
                <a:cs typeface="Angsana New" panose="02020603050405020304" pitchFamily="18" charset="-34"/>
                <a:hlinkClick r:id="rId2"/>
              </a:rPr>
              <a:t>www.cadca.org/youthengagement</a:t>
            </a:r>
            <a:r>
              <a:rPr lang="en-US" sz="2800" dirty="0" smtClean="0">
                <a:cs typeface="Angsana New" panose="02020603050405020304" pitchFamily="18" charset="-34"/>
              </a:rPr>
              <a:t>.</a:t>
            </a:r>
          </a:p>
          <a:p>
            <a:pPr>
              <a:buFont typeface="Courier New" panose="02070309020205020404" pitchFamily="49" charset="0"/>
              <a:buChar char="o"/>
            </a:pPr>
            <a:r>
              <a:rPr lang="en-US" sz="2800" dirty="0" smtClean="0">
                <a:cs typeface="Angsana New" panose="02020603050405020304" pitchFamily="18" charset="-34"/>
              </a:rPr>
              <a:t>For help: </a:t>
            </a:r>
            <a:r>
              <a:rPr lang="en-US" sz="2800" dirty="0">
                <a:cs typeface="Angsana New" panose="02020603050405020304" pitchFamily="18" charset="-34"/>
              </a:rPr>
              <a:t>Ian Solnosky at </a:t>
            </a:r>
            <a:r>
              <a:rPr lang="en-US" sz="2800" dirty="0" smtClean="0">
                <a:cs typeface="Angsana New" panose="02020603050405020304" pitchFamily="18" charset="-34"/>
                <a:hlinkClick r:id="rId3"/>
              </a:rPr>
              <a:t>isolnosky@cadca.org</a:t>
            </a:r>
            <a:r>
              <a:rPr lang="en-US" sz="2800" dirty="0" smtClean="0">
                <a:cs typeface="Angsana New" panose="02020603050405020304" pitchFamily="18" charset="-34"/>
              </a:rPr>
              <a:t> </a:t>
            </a:r>
            <a:r>
              <a:rPr lang="en-US" sz="2800" dirty="0">
                <a:cs typeface="Angsana New" panose="02020603050405020304" pitchFamily="18" charset="-34"/>
              </a:rPr>
              <a:t>or </a:t>
            </a:r>
            <a:r>
              <a:rPr lang="en-US" sz="2800" dirty="0" smtClean="0">
                <a:cs typeface="Angsana New" panose="02020603050405020304" pitchFamily="18" charset="-34"/>
              </a:rPr>
              <a:t>1800.54.CADCA x260</a:t>
            </a:r>
            <a:endParaRPr lang="en-US" sz="2800" dirty="0">
              <a:cs typeface="Angsana New" panose="02020603050405020304" pitchFamily="18" charset="-34"/>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12" y="6553200"/>
            <a:ext cx="1248626" cy="24080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12" y="6553200"/>
            <a:ext cx="1248626" cy="240806"/>
          </a:xfrm>
          <a:prstGeom prst="rect">
            <a:avLst/>
          </a:prstGeom>
        </p:spPr>
      </p:pic>
      <p:pic>
        <p:nvPicPr>
          <p:cNvPr id="8" name="Picture 7"/>
          <p:cNvPicPr>
            <a:picLocks noChangeAspect="1"/>
          </p:cNvPicPr>
          <p:nvPr/>
        </p:nvPicPr>
        <p:blipFill>
          <a:blip r:embed="rId5"/>
          <a:stretch>
            <a:fillRect/>
          </a:stretch>
        </p:blipFill>
        <p:spPr>
          <a:xfrm>
            <a:off x="1323238" y="6350487"/>
            <a:ext cx="1902117" cy="646232"/>
          </a:xfrm>
          <a:prstGeom prst="rect">
            <a:avLst/>
          </a:prstGeom>
        </p:spPr>
      </p:pic>
    </p:spTree>
    <p:extLst>
      <p:ext uri="{BB962C8B-B14F-4D97-AF65-F5344CB8AC3E}">
        <p14:creationId xmlns:p14="http://schemas.microsoft.com/office/powerpoint/2010/main" val="428104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err="1" smtClean="0">
                <a:solidFill>
                  <a:srgbClr val="A11378"/>
                </a:solidFill>
                <a:latin typeface="Agency FB" panose="020B0503020202020204" pitchFamily="34" charset="0"/>
              </a:rPr>
              <a:t>connectionS</a:t>
            </a:r>
            <a:endParaRPr lang="en-US" sz="7200" dirty="0">
              <a:solidFill>
                <a:srgbClr val="A11378"/>
              </a:solidFill>
              <a:latin typeface="Agency FB" panose="020B0503020202020204" pitchFamily="34" charset="0"/>
            </a:endParaRPr>
          </a:p>
        </p:txBody>
      </p:sp>
      <p:sp>
        <p:nvSpPr>
          <p:cNvPr id="18" name="Text Placeholder 17"/>
          <p:cNvSpPr>
            <a:spLocks noGrp="1"/>
          </p:cNvSpPr>
          <p:nvPr>
            <p:ph type="body" idx="1"/>
          </p:nvPr>
        </p:nvSpPr>
        <p:spPr>
          <a:xfrm>
            <a:off x="912812" y="1897238"/>
            <a:ext cx="4343400" cy="822960"/>
          </a:xfrm>
        </p:spPr>
        <p:txBody>
          <a:bodyPr>
            <a:noAutofit/>
          </a:bodyPr>
          <a:lstStyle/>
          <a:p>
            <a:r>
              <a:rPr lang="en-US" sz="2800" dirty="0" smtClean="0"/>
              <a:t>Hayward County for Healthy Youth</a:t>
            </a:r>
            <a:endParaRPr lang="en-US" sz="2800" dirty="0"/>
          </a:p>
        </p:txBody>
      </p:sp>
      <p:sp>
        <p:nvSpPr>
          <p:cNvPr id="20" name="Text Placeholder 19"/>
          <p:cNvSpPr>
            <a:spLocks noGrp="1"/>
          </p:cNvSpPr>
          <p:nvPr>
            <p:ph type="body" sz="quarter" idx="3"/>
          </p:nvPr>
        </p:nvSpPr>
        <p:spPr>
          <a:xfrm>
            <a:off x="6974518" y="1897238"/>
            <a:ext cx="4753642" cy="822960"/>
          </a:xfrm>
        </p:spPr>
        <p:txBody>
          <a:bodyPr>
            <a:normAutofit/>
          </a:bodyPr>
          <a:lstStyle/>
          <a:p>
            <a:r>
              <a:rPr lang="en-US" sz="3200" dirty="0" smtClean="0"/>
              <a:t>Action Network</a:t>
            </a:r>
            <a:endParaRPr lang="en-US" sz="3200" dirty="0"/>
          </a:p>
        </p:txBody>
      </p:sp>
      <p:sp>
        <p:nvSpPr>
          <p:cNvPr id="21" name="Content Placeholder 20"/>
          <p:cNvSpPr>
            <a:spLocks noGrp="1"/>
          </p:cNvSpPr>
          <p:nvPr>
            <p:ph sz="quarter" idx="4"/>
          </p:nvPr>
        </p:nvSpPr>
        <p:spPr>
          <a:xfrm>
            <a:off x="7000639" y="2899597"/>
            <a:ext cx="4753642" cy="3341572"/>
          </a:xfrm>
        </p:spPr>
        <p:txBody>
          <a:bodyPr/>
          <a:lstStyle/>
          <a:p>
            <a:r>
              <a:rPr lang="en-US" dirty="0" smtClean="0"/>
              <a:t>Frances </a:t>
            </a:r>
            <a:r>
              <a:rPr lang="en-US" dirty="0"/>
              <a:t>Anderson</a:t>
            </a:r>
          </a:p>
          <a:p>
            <a:r>
              <a:rPr lang="en-US" dirty="0" smtClean="0"/>
              <a:t>707-884-5413</a:t>
            </a:r>
            <a:endParaRPr lang="en-US" dirty="0"/>
          </a:p>
          <a:p>
            <a:r>
              <a:rPr lang="en-US" dirty="0" smtClean="0">
                <a:hlinkClick r:id="rId2"/>
              </a:rPr>
              <a:t>frances@ActionNetwork.info</a:t>
            </a:r>
            <a:endParaRPr lang="en-US" dirty="0" smtClean="0"/>
          </a:p>
          <a:p>
            <a:r>
              <a:rPr lang="en-US" dirty="0">
                <a:hlinkClick r:id="rId3"/>
              </a:rPr>
              <a:t>http://www.actionnetwork.info/</a:t>
            </a:r>
            <a:endParaRPr lang="en-US" dirty="0"/>
          </a:p>
          <a:p>
            <a:endParaRPr lang="en-US" dirty="0"/>
          </a:p>
          <a:p>
            <a:r>
              <a:rPr lang="en-US" dirty="0"/>
              <a:t>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12" y="6553200"/>
            <a:ext cx="1248626" cy="240806"/>
          </a:xfrm>
          <a:prstGeom prst="rect">
            <a:avLst/>
          </a:prstGeom>
        </p:spPr>
      </p:pic>
      <p:pic>
        <p:nvPicPr>
          <p:cNvPr id="10" name="Picture 9"/>
          <p:cNvPicPr>
            <a:picLocks noChangeAspect="1"/>
          </p:cNvPicPr>
          <p:nvPr/>
        </p:nvPicPr>
        <p:blipFill>
          <a:blip r:embed="rId5"/>
          <a:stretch>
            <a:fillRect/>
          </a:stretch>
        </p:blipFill>
        <p:spPr>
          <a:xfrm>
            <a:off x="1105008" y="3675479"/>
            <a:ext cx="738674" cy="792988"/>
          </a:xfrm>
          <a:prstGeom prst="rect">
            <a:avLst/>
          </a:prstGeom>
        </p:spPr>
      </p:pic>
      <p:pic>
        <p:nvPicPr>
          <p:cNvPr id="11" name="Picture 10"/>
          <p:cNvPicPr>
            <a:picLocks noChangeAspect="1"/>
          </p:cNvPicPr>
          <p:nvPr/>
        </p:nvPicPr>
        <p:blipFill>
          <a:blip r:embed="rId6"/>
          <a:stretch>
            <a:fillRect/>
          </a:stretch>
        </p:blipFill>
        <p:spPr>
          <a:xfrm>
            <a:off x="1143269" y="4474552"/>
            <a:ext cx="691267" cy="716682"/>
          </a:xfrm>
          <a:prstGeom prst="rect">
            <a:avLst/>
          </a:prstGeom>
        </p:spPr>
      </p:pic>
      <p:pic>
        <p:nvPicPr>
          <p:cNvPr id="12" name="Picture 11"/>
          <p:cNvPicPr>
            <a:picLocks noChangeAspect="1"/>
          </p:cNvPicPr>
          <p:nvPr/>
        </p:nvPicPr>
        <p:blipFill>
          <a:blip r:embed="rId7"/>
          <a:stretch>
            <a:fillRect/>
          </a:stretch>
        </p:blipFill>
        <p:spPr>
          <a:xfrm>
            <a:off x="1217612" y="5256895"/>
            <a:ext cx="658166" cy="653326"/>
          </a:xfrm>
          <a:prstGeom prst="rect">
            <a:avLst/>
          </a:prstGeom>
        </p:spPr>
      </p:pic>
      <p:sp>
        <p:nvSpPr>
          <p:cNvPr id="13" name="Rectangle 12"/>
          <p:cNvSpPr/>
          <p:nvPr/>
        </p:nvSpPr>
        <p:spPr>
          <a:xfrm>
            <a:off x="1843682" y="4535134"/>
            <a:ext cx="2588850" cy="461665"/>
          </a:xfrm>
          <a:prstGeom prst="rect">
            <a:avLst/>
          </a:prstGeom>
        </p:spPr>
        <p:txBody>
          <a:bodyPr wrap="none">
            <a:spAutoFit/>
          </a:bodyPr>
          <a:lstStyle/>
          <a:p>
            <a:r>
              <a:rPr lang="en-US" sz="2400" dirty="0">
                <a:solidFill>
                  <a:srgbClr val="000000"/>
                </a:solidFill>
                <a:ea typeface="Calibri" panose="020F0502020204030204" pitchFamily="34" charset="0"/>
              </a:rPr>
              <a:t>@</a:t>
            </a:r>
            <a:r>
              <a:rPr lang="en-US" sz="2400" dirty="0" err="1">
                <a:solidFill>
                  <a:srgbClr val="000000"/>
                </a:solidFill>
                <a:ea typeface="Calibri" panose="020F0502020204030204" pitchFamily="34" charset="0"/>
              </a:rPr>
              <a:t>AwakeCampaign</a:t>
            </a:r>
            <a:endParaRPr lang="en-US" sz="2400" dirty="0">
              <a:ea typeface="Calibri" panose="020F0502020204030204" pitchFamily="34" charset="0"/>
            </a:endParaRPr>
          </a:p>
        </p:txBody>
      </p:sp>
      <p:sp>
        <p:nvSpPr>
          <p:cNvPr id="14" name="Rectangle 13"/>
          <p:cNvSpPr/>
          <p:nvPr/>
        </p:nvSpPr>
        <p:spPr>
          <a:xfrm>
            <a:off x="1880305" y="3818585"/>
            <a:ext cx="2675412" cy="461665"/>
          </a:xfrm>
          <a:prstGeom prst="rect">
            <a:avLst/>
          </a:prstGeom>
        </p:spPr>
        <p:txBody>
          <a:bodyPr wrap="none">
            <a:spAutoFit/>
          </a:bodyPr>
          <a:lstStyle/>
          <a:p>
            <a:r>
              <a:rPr lang="en-US" sz="2400" dirty="0">
                <a:solidFill>
                  <a:srgbClr val="000000"/>
                </a:solidFill>
                <a:ea typeface="Calibri" panose="020F0502020204030204" pitchFamily="34" charset="0"/>
              </a:rPr>
              <a:t>@</a:t>
            </a:r>
            <a:r>
              <a:rPr lang="en-US" sz="2400" dirty="0" err="1">
                <a:solidFill>
                  <a:srgbClr val="000000"/>
                </a:solidFill>
                <a:ea typeface="Calibri" panose="020F0502020204030204" pitchFamily="34" charset="0"/>
              </a:rPr>
              <a:t>Awake_campaign</a:t>
            </a:r>
            <a:endParaRPr lang="en-US" sz="2400" dirty="0">
              <a:ea typeface="Calibri" panose="020F0502020204030204" pitchFamily="34" charset="0"/>
            </a:endParaRPr>
          </a:p>
        </p:txBody>
      </p:sp>
      <p:sp>
        <p:nvSpPr>
          <p:cNvPr id="15" name="Rectangle 14"/>
          <p:cNvSpPr/>
          <p:nvPr/>
        </p:nvSpPr>
        <p:spPr>
          <a:xfrm>
            <a:off x="1880194" y="3049699"/>
            <a:ext cx="2276264" cy="461665"/>
          </a:xfrm>
          <a:prstGeom prst="rect">
            <a:avLst/>
          </a:prstGeom>
        </p:spPr>
        <p:txBody>
          <a:bodyPr wrap="none">
            <a:spAutoFit/>
          </a:bodyPr>
          <a:lstStyle/>
          <a:p>
            <a:r>
              <a:rPr lang="en-US" sz="2400" dirty="0" err="1">
                <a:solidFill>
                  <a:srgbClr val="000000"/>
                </a:solidFill>
                <a:ea typeface="Calibri" panose="020F0502020204030204" pitchFamily="34" charset="0"/>
              </a:rPr>
              <a:t>AwakeCampaign</a:t>
            </a:r>
            <a:endParaRPr lang="en-US" sz="2400" dirty="0">
              <a:ea typeface="Calibri" panose="020F0502020204030204" pitchFamily="34" charset="0"/>
            </a:endParaRPr>
          </a:p>
        </p:txBody>
      </p:sp>
      <p:pic>
        <p:nvPicPr>
          <p:cNvPr id="16" name="Picture 15"/>
          <p:cNvPicPr>
            <a:picLocks noChangeAspect="1"/>
          </p:cNvPicPr>
          <p:nvPr/>
        </p:nvPicPr>
        <p:blipFill>
          <a:blip r:embed="rId8"/>
          <a:stretch>
            <a:fillRect/>
          </a:stretch>
        </p:blipFill>
        <p:spPr>
          <a:xfrm>
            <a:off x="1105008" y="2980294"/>
            <a:ext cx="625825" cy="625825"/>
          </a:xfrm>
          <a:prstGeom prst="rect">
            <a:avLst/>
          </a:prstGeom>
        </p:spPr>
      </p:pic>
      <p:sp>
        <p:nvSpPr>
          <p:cNvPr id="22" name="Rectangle 21"/>
          <p:cNvSpPr/>
          <p:nvPr/>
        </p:nvSpPr>
        <p:spPr>
          <a:xfrm>
            <a:off x="2023549" y="5125906"/>
            <a:ext cx="2532168" cy="830997"/>
          </a:xfrm>
          <a:prstGeom prst="rect">
            <a:avLst/>
          </a:prstGeom>
        </p:spPr>
        <p:txBody>
          <a:bodyPr wrap="none">
            <a:spAutoFit/>
          </a:bodyPr>
          <a:lstStyle/>
          <a:p>
            <a:r>
              <a:rPr lang="en-US" sz="2400" dirty="0" smtClean="0">
                <a:solidFill>
                  <a:srgbClr val="000000"/>
                </a:solidFill>
                <a:ea typeface="Calibri" panose="020F0502020204030204" pitchFamily="34" charset="0"/>
              </a:rPr>
              <a:t>Makeyourmark510</a:t>
            </a:r>
          </a:p>
          <a:p>
            <a:r>
              <a:rPr lang="en-US" sz="2400" dirty="0" smtClean="0">
                <a:solidFill>
                  <a:srgbClr val="000000"/>
                </a:solidFill>
                <a:ea typeface="Calibri" panose="020F0502020204030204" pitchFamily="34" charset="0"/>
              </a:rPr>
              <a:t>and HCHY08</a:t>
            </a:r>
            <a:endParaRPr lang="en-US" sz="2400" dirty="0">
              <a:ea typeface="Calibri" panose="020F0502020204030204" pitchFamily="34" charset="0"/>
            </a:endParaRPr>
          </a:p>
        </p:txBody>
      </p:sp>
      <p:cxnSp>
        <p:nvCxnSpPr>
          <p:cNvPr id="24" name="Straight Connector 23"/>
          <p:cNvCxnSpPr/>
          <p:nvPr/>
        </p:nvCxnSpPr>
        <p:spPr>
          <a:xfrm flipV="1">
            <a:off x="890207" y="2749093"/>
            <a:ext cx="4495800" cy="15411"/>
          </a:xfrm>
          <a:prstGeom prst="line">
            <a:avLst/>
          </a:prstGeom>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flipV="1">
            <a:off x="6972930" y="2704787"/>
            <a:ext cx="4495800" cy="15411"/>
          </a:xfrm>
          <a:prstGeom prst="line">
            <a:avLst/>
          </a:prstGeom>
          <a:ln/>
        </p:spPr>
        <p:style>
          <a:lnRef idx="1">
            <a:schemeClr val="dk1"/>
          </a:lnRef>
          <a:fillRef idx="0">
            <a:schemeClr val="dk1"/>
          </a:fillRef>
          <a:effectRef idx="0">
            <a:schemeClr val="dk1"/>
          </a:effectRef>
          <a:fontRef idx="minor">
            <a:schemeClr val="tx1"/>
          </a:fontRef>
        </p:style>
      </p:cxnSp>
      <p:pic>
        <p:nvPicPr>
          <p:cNvPr id="26" name="Picture 25"/>
          <p:cNvPicPr>
            <a:picLocks noChangeAspect="1"/>
          </p:cNvPicPr>
          <p:nvPr/>
        </p:nvPicPr>
        <p:blipFill>
          <a:blip r:embed="rId9"/>
          <a:stretch>
            <a:fillRect/>
          </a:stretch>
        </p:blipFill>
        <p:spPr>
          <a:xfrm>
            <a:off x="8223051" y="4986342"/>
            <a:ext cx="1995558" cy="946611"/>
          </a:xfrm>
          <a:prstGeom prst="rect">
            <a:avLst/>
          </a:prstGeom>
        </p:spPr>
      </p:pic>
    </p:spTree>
    <p:extLst>
      <p:ext uri="{BB962C8B-B14F-4D97-AF65-F5344CB8AC3E}">
        <p14:creationId xmlns:p14="http://schemas.microsoft.com/office/powerpoint/2010/main" val="222701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latin typeface="Agency FB" panose="020B0503020202020204" pitchFamily="34" charset="0"/>
              </a:rPr>
              <a:t>Thanks for joining us!</a:t>
            </a:r>
            <a:endParaRPr lang="en-US" sz="6000" dirty="0">
              <a:latin typeface="Agency FB" panose="020B0503020202020204" pitchFamily="34" charset="0"/>
            </a:endParaRPr>
          </a:p>
        </p:txBody>
      </p:sp>
      <p:sp>
        <p:nvSpPr>
          <p:cNvPr id="5" name="Text Placeholder 4"/>
          <p:cNvSpPr>
            <a:spLocks noGrp="1"/>
          </p:cNvSpPr>
          <p:nvPr>
            <p:ph type="body" idx="1"/>
          </p:nvPr>
        </p:nvSpPr>
        <p:spPr/>
        <p:txBody>
          <a:bodyPr>
            <a:normAutofit fontScale="85000" lnSpcReduction="10000"/>
          </a:bodyPr>
          <a:lstStyle/>
          <a:p>
            <a:r>
              <a:rPr lang="en-US" sz="2800" dirty="0" smtClean="0">
                <a:latin typeface="Agency FB" panose="020B0503020202020204" pitchFamily="34" charset="0"/>
              </a:rPr>
              <a:t>Check the CADCA website for updates on upcoming sessions and to register for other Youth Engagement webinars!</a:t>
            </a:r>
            <a:endParaRPr lang="en-US" sz="2800" dirty="0">
              <a:latin typeface="Agency FB" panose="020B0503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12" y="6553200"/>
            <a:ext cx="1248626" cy="240806"/>
          </a:xfrm>
          <a:prstGeom prst="rect">
            <a:avLst/>
          </a:prstGeom>
        </p:spPr>
      </p:pic>
    </p:spTree>
    <p:extLst>
      <p:ext uri="{BB962C8B-B14F-4D97-AF65-F5344CB8AC3E}">
        <p14:creationId xmlns:p14="http://schemas.microsoft.com/office/powerpoint/2010/main" val="3171189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7200" dirty="0" smtClean="0">
                <a:solidFill>
                  <a:srgbClr val="A11378"/>
                </a:solidFill>
                <a:latin typeface="Agency FB" panose="020B0503020202020204" pitchFamily="34" charset="0"/>
              </a:rPr>
              <a:t>Moderator</a:t>
            </a:r>
            <a:endParaRPr lang="en-US" sz="7200" dirty="0">
              <a:solidFill>
                <a:srgbClr val="A11378"/>
              </a:solidFill>
              <a:latin typeface="Agency FB" panose="020B0503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12" y="6553200"/>
            <a:ext cx="1248626" cy="240806"/>
          </a:xfrm>
          <a:prstGeom prst="rect">
            <a:avLst/>
          </a:prstGeom>
        </p:spPr>
      </p:pic>
      <p:pic>
        <p:nvPicPr>
          <p:cNvPr id="6" name="Picture 5"/>
          <p:cNvPicPr>
            <a:picLocks noChangeAspect="1"/>
          </p:cNvPicPr>
          <p:nvPr/>
        </p:nvPicPr>
        <p:blipFill rotWithShape="1">
          <a:blip r:embed="rId3"/>
          <a:srcRect l="11464" r="20341"/>
          <a:stretch/>
        </p:blipFill>
        <p:spPr>
          <a:xfrm>
            <a:off x="1598612" y="1981200"/>
            <a:ext cx="3124200" cy="2941141"/>
          </a:xfrm>
          <a:prstGeom prst="rect">
            <a:avLst/>
          </a:prstGeom>
        </p:spPr>
      </p:pic>
      <p:sp>
        <p:nvSpPr>
          <p:cNvPr id="10" name="TextBox 9"/>
          <p:cNvSpPr txBox="1"/>
          <p:nvPr/>
        </p:nvSpPr>
        <p:spPr>
          <a:xfrm>
            <a:off x="1793751" y="4890711"/>
            <a:ext cx="2733921" cy="1015663"/>
          </a:xfrm>
          <a:prstGeom prst="rect">
            <a:avLst/>
          </a:prstGeom>
          <a:noFill/>
        </p:spPr>
        <p:txBody>
          <a:bodyPr wrap="square" rtlCol="0">
            <a:spAutoFit/>
          </a:bodyPr>
          <a:lstStyle/>
          <a:p>
            <a:pPr algn="ctr"/>
            <a:r>
              <a:rPr lang="en-US" sz="2000" dirty="0" smtClean="0"/>
              <a:t>Yvonne Stroman</a:t>
            </a:r>
          </a:p>
          <a:p>
            <a:pPr algn="ctr"/>
            <a:r>
              <a:rPr lang="en-US" sz="2000" dirty="0" smtClean="0"/>
              <a:t>NYLI Adult Trainer</a:t>
            </a:r>
          </a:p>
          <a:p>
            <a:pPr algn="ctr"/>
            <a:r>
              <a:rPr lang="en-US" sz="2000" dirty="0" smtClean="0"/>
              <a:t>Reading, PA</a:t>
            </a:r>
          </a:p>
        </p:txBody>
      </p:sp>
      <p:sp>
        <p:nvSpPr>
          <p:cNvPr id="11" name="TextBox 10"/>
          <p:cNvSpPr txBox="1"/>
          <p:nvPr/>
        </p:nvSpPr>
        <p:spPr>
          <a:xfrm>
            <a:off x="5256001" y="1820214"/>
            <a:ext cx="5257800" cy="3508653"/>
          </a:xfrm>
          <a:prstGeom prst="rect">
            <a:avLst/>
          </a:prstGeom>
          <a:noFill/>
        </p:spPr>
        <p:txBody>
          <a:bodyPr wrap="square" rtlCol="0">
            <a:spAutoFit/>
          </a:bodyPr>
          <a:lstStyle/>
          <a:p>
            <a:r>
              <a:rPr lang="en-US" dirty="0" smtClean="0"/>
              <a:t>About Yvonne:</a:t>
            </a:r>
          </a:p>
          <a:p>
            <a:endParaRPr lang="en-US" sz="1400" dirty="0" smtClean="0"/>
          </a:p>
          <a:p>
            <a:pPr marL="285750" indent="-285750">
              <a:buFont typeface="Arial" panose="020B0604020202020204" pitchFamily="34" charset="0"/>
              <a:buChar char="•"/>
            </a:pPr>
            <a:r>
              <a:rPr lang="en-US" dirty="0" smtClean="0"/>
              <a:t>25+ years experience in social services including substance abuse prevention, treatment and recovery</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dirty="0"/>
              <a:t>Drug and Alcohol Representative for the Council on Chemical </a:t>
            </a:r>
            <a:r>
              <a:rPr lang="en-US" dirty="0" smtClean="0"/>
              <a:t>Abuse</a:t>
            </a:r>
          </a:p>
          <a:p>
            <a:endParaRPr lang="en-US" sz="1400" dirty="0" smtClean="0"/>
          </a:p>
          <a:p>
            <a:pPr marL="285750" indent="-285750">
              <a:buFont typeface="Arial" panose="020B0604020202020204" pitchFamily="34" charset="0"/>
              <a:buChar char="•"/>
            </a:pPr>
            <a:r>
              <a:rPr lang="en-US" dirty="0"/>
              <a:t>Advisor and active member on many county-wide committees and task force promoting cultural diversity awareness and drug and alcohol prevention (i.e. schools, law enforcement, youth, and recovery)</a:t>
            </a:r>
            <a:endParaRPr lang="en-US" dirty="0" smtClean="0"/>
          </a:p>
        </p:txBody>
      </p:sp>
    </p:spTree>
    <p:extLst>
      <p:ext uri="{BB962C8B-B14F-4D97-AF65-F5344CB8AC3E}">
        <p14:creationId xmlns:p14="http://schemas.microsoft.com/office/powerpoint/2010/main" val="321187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7200" dirty="0" smtClean="0">
                <a:solidFill>
                  <a:srgbClr val="A11378"/>
                </a:solidFill>
                <a:latin typeface="Agency FB" panose="020B0503020202020204" pitchFamily="34" charset="0"/>
              </a:rPr>
              <a:t>Adult Coalition leader</a:t>
            </a:r>
            <a:endParaRPr lang="en-US" sz="7200" dirty="0">
              <a:solidFill>
                <a:srgbClr val="A11378"/>
              </a:solidFill>
              <a:latin typeface="Agency FB" panose="020B0503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12" y="6553200"/>
            <a:ext cx="1248626" cy="240806"/>
          </a:xfrm>
          <a:prstGeom prst="rect">
            <a:avLst/>
          </a:prstGeom>
        </p:spPr>
      </p:pic>
      <p:pic>
        <p:nvPicPr>
          <p:cNvPr id="2" name="Picture 1"/>
          <p:cNvPicPr>
            <a:picLocks noChangeAspect="1"/>
          </p:cNvPicPr>
          <p:nvPr/>
        </p:nvPicPr>
        <p:blipFill>
          <a:blip r:embed="rId3"/>
          <a:stretch>
            <a:fillRect/>
          </a:stretch>
        </p:blipFill>
        <p:spPr>
          <a:xfrm>
            <a:off x="1562072" y="2038508"/>
            <a:ext cx="2600771" cy="2600771"/>
          </a:xfrm>
          <a:prstGeom prst="rect">
            <a:avLst/>
          </a:prstGeom>
        </p:spPr>
      </p:pic>
      <p:sp>
        <p:nvSpPr>
          <p:cNvPr id="8" name="TextBox 7"/>
          <p:cNvSpPr txBox="1"/>
          <p:nvPr/>
        </p:nvSpPr>
        <p:spPr>
          <a:xfrm>
            <a:off x="1058472" y="4671333"/>
            <a:ext cx="3498655" cy="1200329"/>
          </a:xfrm>
          <a:prstGeom prst="rect">
            <a:avLst/>
          </a:prstGeom>
          <a:noFill/>
        </p:spPr>
        <p:txBody>
          <a:bodyPr wrap="square" rtlCol="0">
            <a:spAutoFit/>
          </a:bodyPr>
          <a:lstStyle/>
          <a:p>
            <a:pPr algn="ctr"/>
            <a:r>
              <a:rPr lang="en-US" dirty="0" smtClean="0"/>
              <a:t>Thania Balcorta, Program Manager</a:t>
            </a:r>
          </a:p>
          <a:p>
            <a:pPr algn="ctr"/>
            <a:r>
              <a:rPr lang="en-US" dirty="0"/>
              <a:t>Eden Youth and Family </a:t>
            </a:r>
            <a:r>
              <a:rPr lang="en-US" dirty="0" smtClean="0"/>
              <a:t>Center</a:t>
            </a:r>
          </a:p>
          <a:p>
            <a:pPr algn="ctr"/>
            <a:r>
              <a:rPr lang="en-US" dirty="0" smtClean="0"/>
              <a:t>Hayward County for Healthy Youth</a:t>
            </a:r>
          </a:p>
          <a:p>
            <a:pPr algn="ctr"/>
            <a:r>
              <a:rPr lang="en-US" dirty="0" smtClean="0"/>
              <a:t>Hayward, CA </a:t>
            </a:r>
          </a:p>
        </p:txBody>
      </p:sp>
      <p:sp>
        <p:nvSpPr>
          <p:cNvPr id="9" name="TextBox 8"/>
          <p:cNvSpPr txBox="1"/>
          <p:nvPr/>
        </p:nvSpPr>
        <p:spPr>
          <a:xfrm>
            <a:off x="4951412" y="2084832"/>
            <a:ext cx="4658414" cy="2862322"/>
          </a:xfrm>
          <a:prstGeom prst="rect">
            <a:avLst/>
          </a:prstGeom>
          <a:noFill/>
        </p:spPr>
        <p:txBody>
          <a:bodyPr wrap="square" rtlCol="0">
            <a:spAutoFit/>
          </a:bodyPr>
          <a:lstStyle/>
          <a:p>
            <a:r>
              <a:rPr lang="en-US" dirty="0" smtClean="0"/>
              <a:t>Coalition Profile:</a:t>
            </a:r>
          </a:p>
          <a:p>
            <a:endParaRPr lang="en-US" dirty="0" smtClean="0"/>
          </a:p>
          <a:p>
            <a:pPr marL="285750" indent="-285750">
              <a:buFont typeface="Arial" panose="020B0604020202020204" pitchFamily="34" charset="0"/>
              <a:buChar char="•"/>
            </a:pPr>
            <a:r>
              <a:rPr lang="en-US" dirty="0"/>
              <a:t>Serves a community in the East Bay </a:t>
            </a:r>
            <a:r>
              <a:rPr lang="en-US" dirty="0" smtClean="0"/>
              <a:t>sub region </a:t>
            </a:r>
            <a:r>
              <a:rPr lang="en-US" dirty="0"/>
              <a:t>of the San Francisco Bay Area </a:t>
            </a:r>
          </a:p>
          <a:p>
            <a:pPr marL="285750" indent="-285750">
              <a:buFont typeface="Arial" panose="020B0604020202020204" pitchFamily="34" charset="0"/>
              <a:buChar char="•"/>
            </a:pPr>
            <a:r>
              <a:rPr lang="en-US" dirty="0" smtClean="0"/>
              <a:t>City-wide </a:t>
            </a:r>
            <a:r>
              <a:rPr lang="en-US" dirty="0"/>
              <a:t>coalition</a:t>
            </a:r>
          </a:p>
          <a:p>
            <a:pPr marL="285750" indent="-285750">
              <a:buFont typeface="Arial" panose="020B0604020202020204" pitchFamily="34" charset="0"/>
              <a:buChar char="•"/>
            </a:pPr>
            <a:r>
              <a:rPr lang="en-US" dirty="0" smtClean="0"/>
              <a:t>Targets </a:t>
            </a:r>
            <a:r>
              <a:rPr lang="en-US" dirty="0"/>
              <a:t>youth from five middle schools &amp; four high schools</a:t>
            </a:r>
          </a:p>
          <a:p>
            <a:pPr marL="285750" indent="-285750">
              <a:buFont typeface="Arial" panose="020B0604020202020204" pitchFamily="34" charset="0"/>
              <a:buChar char="•"/>
            </a:pPr>
            <a:r>
              <a:rPr lang="en-US" dirty="0" smtClean="0"/>
              <a:t>DFC </a:t>
            </a:r>
            <a:r>
              <a:rPr lang="en-US" dirty="0"/>
              <a:t>Funded, Year 3</a:t>
            </a:r>
          </a:p>
          <a:p>
            <a:endParaRPr lang="en-US" dirty="0" smtClean="0"/>
          </a:p>
          <a:p>
            <a:endParaRPr lang="en-US" dirty="0"/>
          </a:p>
        </p:txBody>
      </p:sp>
      <p:pic>
        <p:nvPicPr>
          <p:cNvPr id="3" name="Picture 2"/>
          <p:cNvPicPr>
            <a:picLocks noChangeAspect="1"/>
          </p:cNvPicPr>
          <p:nvPr/>
        </p:nvPicPr>
        <p:blipFill>
          <a:blip r:embed="rId4"/>
          <a:stretch>
            <a:fillRect/>
          </a:stretch>
        </p:blipFill>
        <p:spPr>
          <a:xfrm>
            <a:off x="6356469" y="4942841"/>
            <a:ext cx="1914286" cy="1152381"/>
          </a:xfrm>
          <a:prstGeom prst="rect">
            <a:avLst/>
          </a:prstGeom>
        </p:spPr>
      </p:pic>
    </p:spTree>
    <p:extLst>
      <p:ext uri="{BB962C8B-B14F-4D97-AF65-F5344CB8AC3E}">
        <p14:creationId xmlns:p14="http://schemas.microsoft.com/office/powerpoint/2010/main" val="402511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7200" dirty="0" smtClean="0">
                <a:solidFill>
                  <a:srgbClr val="A11378"/>
                </a:solidFill>
                <a:latin typeface="Agency FB" panose="020B0503020202020204" pitchFamily="34" charset="0"/>
              </a:rPr>
              <a:t>Youth Coalition leader</a:t>
            </a:r>
            <a:endParaRPr lang="en-US" sz="7200" dirty="0">
              <a:solidFill>
                <a:srgbClr val="A11378"/>
              </a:solidFill>
              <a:latin typeface="Agency FB" panose="020B0503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12" y="6553200"/>
            <a:ext cx="1248626" cy="240806"/>
          </a:xfrm>
          <a:prstGeom prst="rect">
            <a:avLst/>
          </a:prstGeom>
        </p:spPr>
      </p:pic>
      <p:sp>
        <p:nvSpPr>
          <p:cNvPr id="8" name="TextBox 7"/>
          <p:cNvSpPr txBox="1"/>
          <p:nvPr/>
        </p:nvSpPr>
        <p:spPr>
          <a:xfrm>
            <a:off x="1612833" y="4845053"/>
            <a:ext cx="3368719" cy="1200329"/>
          </a:xfrm>
          <a:prstGeom prst="rect">
            <a:avLst/>
          </a:prstGeom>
          <a:noFill/>
        </p:spPr>
        <p:txBody>
          <a:bodyPr wrap="square" rtlCol="0">
            <a:spAutoFit/>
          </a:bodyPr>
          <a:lstStyle/>
          <a:p>
            <a:pPr algn="ctr"/>
            <a:r>
              <a:rPr lang="en-US" dirty="0" smtClean="0"/>
              <a:t>Hector Luna </a:t>
            </a:r>
          </a:p>
          <a:p>
            <a:pPr algn="ctr"/>
            <a:r>
              <a:rPr lang="en-US" dirty="0" smtClean="0"/>
              <a:t>Board of Directors Youth Member</a:t>
            </a:r>
          </a:p>
          <a:p>
            <a:pPr algn="ctr"/>
            <a:r>
              <a:rPr lang="en-US" dirty="0" smtClean="0"/>
              <a:t>Action Network</a:t>
            </a:r>
          </a:p>
          <a:p>
            <a:pPr algn="ctr"/>
            <a:r>
              <a:rPr lang="en-US" dirty="0" smtClean="0"/>
              <a:t>Point Arena/Gualala, </a:t>
            </a:r>
            <a:r>
              <a:rPr lang="en-US" dirty="0"/>
              <a:t>CA </a:t>
            </a:r>
            <a:endParaRPr lang="en-US" dirty="0" smtClean="0"/>
          </a:p>
        </p:txBody>
      </p:sp>
      <p:sp>
        <p:nvSpPr>
          <p:cNvPr id="9" name="TextBox 8"/>
          <p:cNvSpPr txBox="1"/>
          <p:nvPr/>
        </p:nvSpPr>
        <p:spPr>
          <a:xfrm>
            <a:off x="5651570" y="2181703"/>
            <a:ext cx="4724400" cy="2308324"/>
          </a:xfrm>
          <a:prstGeom prst="rect">
            <a:avLst/>
          </a:prstGeom>
          <a:noFill/>
        </p:spPr>
        <p:txBody>
          <a:bodyPr wrap="square" rtlCol="0">
            <a:spAutoFit/>
          </a:bodyPr>
          <a:lstStyle/>
          <a:p>
            <a:r>
              <a:rPr lang="en-US" dirty="0" smtClean="0"/>
              <a:t>Coalition Profile:</a:t>
            </a:r>
          </a:p>
          <a:p>
            <a:endParaRPr lang="en-US" dirty="0" smtClean="0"/>
          </a:p>
          <a:p>
            <a:pPr marL="285750" indent="-285750">
              <a:buFont typeface="Arial" panose="020B0604020202020204" pitchFamily="34" charset="0"/>
              <a:buChar char="•"/>
            </a:pPr>
            <a:r>
              <a:rPr lang="en-US" dirty="0" smtClean="0"/>
              <a:t>Serves a </a:t>
            </a:r>
            <a:r>
              <a:rPr lang="en-US" dirty="0"/>
              <a:t>small </a:t>
            </a:r>
            <a:r>
              <a:rPr lang="en-US" dirty="0" smtClean="0"/>
              <a:t>rural city</a:t>
            </a:r>
          </a:p>
          <a:p>
            <a:pPr marL="285750" indent="-285750">
              <a:buFont typeface="Arial" panose="020B0604020202020204" pitchFamily="34" charset="0"/>
              <a:buChar char="•"/>
            </a:pPr>
            <a:r>
              <a:rPr lang="en-US" dirty="0"/>
              <a:t>City-wide coalition </a:t>
            </a:r>
          </a:p>
          <a:p>
            <a:pPr marL="285750" indent="-285750">
              <a:buFont typeface="Arial" panose="020B0604020202020204" pitchFamily="34" charset="0"/>
              <a:buChar char="•"/>
            </a:pPr>
            <a:r>
              <a:rPr lang="en-US" dirty="0" smtClean="0"/>
              <a:t>Targets youth from 2 schools K-12</a:t>
            </a:r>
            <a:r>
              <a:rPr lang="en-US" baseline="30000" dirty="0" smtClean="0"/>
              <a:t>th</a:t>
            </a:r>
            <a:r>
              <a:rPr lang="en-US" dirty="0" smtClean="0"/>
              <a:t> grade and 2 charter schools</a:t>
            </a:r>
          </a:p>
          <a:p>
            <a:endParaRPr lang="en-US" dirty="0" smtClean="0"/>
          </a:p>
          <a:p>
            <a:endParaRPr lang="en-US" dirty="0"/>
          </a:p>
        </p:txBody>
      </p:sp>
      <p:pic>
        <p:nvPicPr>
          <p:cNvPr id="6" name="Picture 5"/>
          <p:cNvPicPr>
            <a:picLocks noChangeAspect="1"/>
          </p:cNvPicPr>
          <p:nvPr/>
        </p:nvPicPr>
        <p:blipFill>
          <a:blip r:embed="rId3"/>
          <a:stretch>
            <a:fillRect/>
          </a:stretch>
        </p:blipFill>
        <p:spPr>
          <a:xfrm>
            <a:off x="7015991" y="4371748"/>
            <a:ext cx="1995558" cy="946611"/>
          </a:xfrm>
          <a:prstGeom prst="rect">
            <a:avLst/>
          </a:prstGeom>
        </p:spPr>
      </p:pic>
      <p:pic>
        <p:nvPicPr>
          <p:cNvPr id="2" name="Picture 1"/>
          <p:cNvPicPr>
            <a:picLocks noChangeAspect="1"/>
          </p:cNvPicPr>
          <p:nvPr/>
        </p:nvPicPr>
        <p:blipFill rotWithShape="1">
          <a:blip r:embed="rId4"/>
          <a:srcRect l="201" t="18316" r="911" b="29231"/>
          <a:stretch/>
        </p:blipFill>
        <p:spPr>
          <a:xfrm>
            <a:off x="1760588" y="1949444"/>
            <a:ext cx="3073211" cy="2895609"/>
          </a:xfrm>
          <a:prstGeom prst="rect">
            <a:avLst/>
          </a:prstGeom>
        </p:spPr>
      </p:pic>
    </p:spTree>
    <p:extLst>
      <p:ext uri="{BB962C8B-B14F-4D97-AF65-F5344CB8AC3E}">
        <p14:creationId xmlns:p14="http://schemas.microsoft.com/office/powerpoint/2010/main" val="151908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smtClean="0">
                <a:solidFill>
                  <a:srgbClr val="A11378"/>
                </a:solidFill>
                <a:latin typeface="Agency FB" panose="020B0503020202020204" pitchFamily="34" charset="0"/>
              </a:rPr>
              <a:t>Introductions and Objectives</a:t>
            </a:r>
            <a:endParaRPr lang="en-US" sz="6600" dirty="0">
              <a:solidFill>
                <a:srgbClr val="A11378"/>
              </a:solidFill>
              <a:latin typeface="Agency FB" panose="020B0503020202020204" pitchFamily="34" charset="0"/>
            </a:endParaRPr>
          </a:p>
        </p:txBody>
      </p:sp>
      <p:sp>
        <p:nvSpPr>
          <p:cNvPr id="3" name="Content Placeholder 2"/>
          <p:cNvSpPr>
            <a:spLocks noGrp="1"/>
          </p:cNvSpPr>
          <p:nvPr>
            <p:ph idx="1"/>
          </p:nvPr>
        </p:nvSpPr>
        <p:spPr>
          <a:xfrm>
            <a:off x="1023860" y="1981200"/>
            <a:ext cx="9717542" cy="4023360"/>
          </a:xfrm>
        </p:spPr>
        <p:txBody>
          <a:bodyPr>
            <a:normAutofit/>
          </a:bodyPr>
          <a:lstStyle/>
          <a:p>
            <a:r>
              <a:rPr lang="en-US" sz="2800" dirty="0" smtClean="0"/>
              <a:t>Objectives of Today’s Webinar</a:t>
            </a:r>
          </a:p>
          <a:p>
            <a:pPr marL="514350" indent="-514350">
              <a:buAutoNum type="arabicPeriod"/>
            </a:pPr>
            <a:r>
              <a:rPr lang="en-US" sz="2800" dirty="0" smtClean="0"/>
              <a:t>Learn about the increase and growth of the Hispanic Population</a:t>
            </a:r>
          </a:p>
          <a:p>
            <a:pPr marL="514350" indent="-514350">
              <a:buAutoNum type="arabicPeriod"/>
            </a:pPr>
            <a:r>
              <a:rPr lang="en-US" sz="2800" dirty="0" smtClean="0"/>
              <a:t>Evaluate coalition readiness to engage Latino/Hispanic Youth</a:t>
            </a:r>
          </a:p>
          <a:p>
            <a:pPr marL="514350" indent="-514350">
              <a:buFont typeface="Arial" pitchFamily="34" charset="0"/>
              <a:buAutoNum type="arabicPeriod"/>
            </a:pPr>
            <a:r>
              <a:rPr lang="en-US" sz="2800" dirty="0"/>
              <a:t>Identify strategies to engage Latino Youth in </a:t>
            </a:r>
            <a:r>
              <a:rPr lang="en-US" sz="2800" dirty="0" smtClean="0"/>
              <a:t>coalition </a:t>
            </a:r>
            <a:r>
              <a:rPr lang="en-US" sz="2800" dirty="0"/>
              <a:t>work</a:t>
            </a:r>
          </a:p>
          <a:p>
            <a:pPr marL="0" indent="0">
              <a:buNone/>
            </a:pPr>
            <a:endParaRPr lang="en-US" sz="2800" dirty="0"/>
          </a:p>
        </p:txBody>
      </p:sp>
    </p:spTree>
    <p:extLst>
      <p:ext uri="{BB962C8B-B14F-4D97-AF65-F5344CB8AC3E}">
        <p14:creationId xmlns:p14="http://schemas.microsoft.com/office/powerpoint/2010/main" val="176469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solidFill>
                  <a:srgbClr val="A11378"/>
                </a:solidFill>
                <a:latin typeface="Agency FB" panose="020B0503020202020204" pitchFamily="34" charset="0"/>
              </a:rPr>
              <a:t>Polling for Facts #1</a:t>
            </a:r>
            <a:endParaRPr lang="en-US" sz="7200" dirty="0">
              <a:solidFill>
                <a:srgbClr val="A11378"/>
              </a:solidFill>
              <a:latin typeface="Agency FB" panose="020B0503020202020204" pitchFamily="34" charset="0"/>
            </a:endParaRPr>
          </a:p>
        </p:txBody>
      </p:sp>
    </p:spTree>
    <p:extLst>
      <p:ext uri="{BB962C8B-B14F-4D97-AF65-F5344CB8AC3E}">
        <p14:creationId xmlns:p14="http://schemas.microsoft.com/office/powerpoint/2010/main" val="162390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solidFill>
                  <a:srgbClr val="A11378"/>
                </a:solidFill>
                <a:latin typeface="Agency FB" panose="020B0503020202020204" pitchFamily="34" charset="0"/>
              </a:rPr>
              <a:t>Polling for Facts #2</a:t>
            </a:r>
            <a:endParaRPr lang="en-US" sz="7200" dirty="0">
              <a:solidFill>
                <a:srgbClr val="A11378"/>
              </a:solidFill>
              <a:latin typeface="Agency FB" panose="020B0503020202020204" pitchFamily="34" charset="0"/>
            </a:endParaRPr>
          </a:p>
        </p:txBody>
      </p:sp>
    </p:spTree>
    <p:extLst>
      <p:ext uri="{BB962C8B-B14F-4D97-AF65-F5344CB8AC3E}">
        <p14:creationId xmlns:p14="http://schemas.microsoft.com/office/powerpoint/2010/main" val="159983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solidFill>
                  <a:srgbClr val="A11378"/>
                </a:solidFill>
                <a:latin typeface="Agency FB" panose="020B0503020202020204" pitchFamily="34" charset="0"/>
              </a:rPr>
              <a:t>Monitoring the Data</a:t>
            </a:r>
            <a:endParaRPr lang="en-US" sz="7200" dirty="0">
              <a:solidFill>
                <a:srgbClr val="A11378"/>
              </a:solidFill>
              <a:latin typeface="Agency FB" panose="020B0503020202020204" pitchFamily="34" charset="0"/>
            </a:endParaRPr>
          </a:p>
        </p:txBody>
      </p:sp>
      <p:sp>
        <p:nvSpPr>
          <p:cNvPr id="3" name="Content Placeholder 2"/>
          <p:cNvSpPr>
            <a:spLocks noGrp="1"/>
          </p:cNvSpPr>
          <p:nvPr>
            <p:ph sz="half" idx="1"/>
          </p:nvPr>
        </p:nvSpPr>
        <p:spPr>
          <a:xfrm>
            <a:off x="5484812" y="2359963"/>
            <a:ext cx="4343400" cy="4023360"/>
          </a:xfrm>
        </p:spPr>
        <p:txBody>
          <a:bodyPr>
            <a:noAutofit/>
          </a:bodyPr>
          <a:lstStyle/>
          <a:p>
            <a:r>
              <a:rPr lang="en-US" sz="2800" dirty="0">
                <a:solidFill>
                  <a:schemeClr val="accent2"/>
                </a:solidFill>
                <a:cs typeface="Angsana New" panose="02020603050405020304" pitchFamily="18" charset="-34"/>
              </a:rPr>
              <a:t>Hispanic 8th graders tend to report the highest rates of use out of the three major racial/ethnic groups on nearly all classes of </a:t>
            </a:r>
            <a:r>
              <a:rPr lang="en-US" sz="2800" dirty="0" smtClean="0">
                <a:solidFill>
                  <a:schemeClr val="accent2"/>
                </a:solidFill>
                <a:cs typeface="Angsana New" panose="02020603050405020304" pitchFamily="18" charset="-34"/>
              </a:rPr>
              <a:t>drugs </a:t>
            </a:r>
          </a:p>
          <a:p>
            <a:endParaRPr lang="en-US" sz="2800" dirty="0" smtClean="0">
              <a:cs typeface="Angsana New" panose="02020603050405020304" pitchFamily="18" charset="-34"/>
            </a:endParaRPr>
          </a:p>
          <a:p>
            <a:r>
              <a:rPr lang="en-US" sz="2400" dirty="0" smtClean="0">
                <a:cs typeface="Angsana New" panose="02020603050405020304" pitchFamily="18" charset="-34"/>
              </a:rPr>
              <a:t>(Monitoring </a:t>
            </a:r>
            <a:r>
              <a:rPr lang="en-US" sz="2400" dirty="0">
                <a:cs typeface="Angsana New" panose="02020603050405020304" pitchFamily="18" charset="-34"/>
              </a:rPr>
              <a:t>the </a:t>
            </a:r>
            <a:r>
              <a:rPr lang="en-US" sz="2400" dirty="0" smtClean="0">
                <a:cs typeface="Angsana New" panose="02020603050405020304" pitchFamily="18" charset="-34"/>
              </a:rPr>
              <a:t>Future, </a:t>
            </a:r>
            <a:r>
              <a:rPr lang="en-US" sz="2400" dirty="0">
                <a:cs typeface="Angsana New" panose="02020603050405020304" pitchFamily="18" charset="-34"/>
              </a:rPr>
              <a:t>2015</a:t>
            </a:r>
            <a:r>
              <a:rPr lang="en-US" sz="2400" dirty="0" smtClean="0">
                <a:cs typeface="Angsana New" panose="02020603050405020304" pitchFamily="18" charset="-34"/>
              </a:rPr>
              <a: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12" y="6553200"/>
            <a:ext cx="1248626" cy="240806"/>
          </a:xfrm>
          <a:prstGeom prst="rect">
            <a:avLst/>
          </a:prstGeom>
        </p:spPr>
      </p:pic>
      <p:pic>
        <p:nvPicPr>
          <p:cNvPr id="1026" name="Picture 2" descr="http://teentherapyoc.com/wp-content/uploads/2013/08/Silhouette-Friends.jpg"/>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2284412" y="2413596"/>
            <a:ext cx="2547111" cy="3387659"/>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7"/>
          <p:cNvPicPr>
            <a:picLocks noGrp="1" noChangeAspect="1"/>
          </p:cNvPicPr>
          <p:nvPr>
            <p:ph sz="half" idx="2"/>
          </p:nvPr>
        </p:nvPicPr>
        <p:blipFill rotWithShape="1">
          <a:blip r:embed="rId4"/>
          <a:srcRect l="27240" t="10819" r="29517"/>
          <a:stretch/>
        </p:blipFill>
        <p:spPr>
          <a:xfrm>
            <a:off x="557561" y="2108895"/>
            <a:ext cx="2667000" cy="3997063"/>
          </a:xfrm>
          <a:prstGeom prst="rect">
            <a:avLst/>
          </a:prstGeom>
        </p:spPr>
      </p:pic>
    </p:spTree>
    <p:extLst>
      <p:ext uri="{BB962C8B-B14F-4D97-AF65-F5344CB8AC3E}">
        <p14:creationId xmlns:p14="http://schemas.microsoft.com/office/powerpoint/2010/main" val="320061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0661D01-5C9C-48FA-9887-83B1E66B59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0</TotalTime>
  <Words>791</Words>
  <Application>Microsoft Office PowerPoint</Application>
  <PresentationFormat>Custom</PresentationFormat>
  <Paragraphs>133</Paragraphs>
  <Slides>26</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Meiryo</vt:lpstr>
      <vt:lpstr>Agency FB</vt:lpstr>
      <vt:lpstr>Angsana New</vt:lpstr>
      <vt:lpstr>Arial</vt:lpstr>
      <vt:lpstr>Calibri</vt:lpstr>
      <vt:lpstr>Corbel</vt:lpstr>
      <vt:lpstr>Courier New</vt:lpstr>
      <vt:lpstr>Tw Cen MT</vt:lpstr>
      <vt:lpstr>Tw Cen MT Condensed</vt:lpstr>
      <vt:lpstr>Wingdings</vt:lpstr>
      <vt:lpstr>Wingdings 3</vt:lpstr>
      <vt:lpstr>Integral</vt:lpstr>
      <vt:lpstr>Engaging Latino/Hispanic  Youth in Prevention #cadcayes</vt:lpstr>
      <vt:lpstr>Welcome </vt:lpstr>
      <vt:lpstr>Moderator</vt:lpstr>
      <vt:lpstr>Adult Coalition leader</vt:lpstr>
      <vt:lpstr>Youth Coalition leader</vt:lpstr>
      <vt:lpstr>Introductions and Objectives</vt:lpstr>
      <vt:lpstr>Polling for Facts #1</vt:lpstr>
      <vt:lpstr>Polling for Facts #2</vt:lpstr>
      <vt:lpstr>Monitoring the Data</vt:lpstr>
      <vt:lpstr>Monitoring the Data</vt:lpstr>
      <vt:lpstr>Monitoring the Data</vt:lpstr>
      <vt:lpstr>Population Growth</vt:lpstr>
      <vt:lpstr>By Effective Means Necessary</vt:lpstr>
      <vt:lpstr>By Effective Means Necessary</vt:lpstr>
      <vt:lpstr>By Effective Means Necessary</vt:lpstr>
      <vt:lpstr>By Effective Means Necessary</vt:lpstr>
      <vt:lpstr>Insights from Coalition Youth Leader</vt:lpstr>
      <vt:lpstr>Insights from Coalition Adult Leader</vt:lpstr>
      <vt:lpstr>Next Steps</vt:lpstr>
      <vt:lpstr>Polling for Facts #3</vt:lpstr>
      <vt:lpstr>Closing and Questions</vt:lpstr>
      <vt:lpstr>PowerPoint Presentation</vt:lpstr>
      <vt:lpstr>UPCOMING YOUTH ENGAGEMENT WEBINARS</vt:lpstr>
      <vt:lpstr>FIND TODAY’S WEBINAR</vt:lpstr>
      <vt:lpstr>connectionS</vt:lpstr>
      <vt:lpstr>Thanks for joining us!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2016-04-22T15:01:24Z</dcterms:created>
  <dcterms:modified xsi:type="dcterms:W3CDTF">2016-05-11T21:48:15Z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TC028010659991</vt:lpwstr>
  </property>
</Properties>
</file>